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38"/>
  </p:notesMasterIdLst>
  <p:sldIdLst>
    <p:sldId id="256" r:id="rId2"/>
    <p:sldId id="304" r:id="rId3"/>
    <p:sldId id="261" r:id="rId4"/>
    <p:sldId id="263" r:id="rId5"/>
    <p:sldId id="298" r:id="rId6"/>
    <p:sldId id="299" r:id="rId7"/>
    <p:sldId id="277" r:id="rId8"/>
    <p:sldId id="345" r:id="rId9"/>
    <p:sldId id="359" r:id="rId10"/>
    <p:sldId id="360" r:id="rId11"/>
    <p:sldId id="349" r:id="rId12"/>
    <p:sldId id="350" r:id="rId13"/>
    <p:sldId id="352" r:id="rId14"/>
    <p:sldId id="351" r:id="rId15"/>
    <p:sldId id="353" r:id="rId16"/>
    <p:sldId id="354" r:id="rId17"/>
    <p:sldId id="355" r:id="rId18"/>
    <p:sldId id="356" r:id="rId19"/>
    <p:sldId id="361" r:id="rId20"/>
    <p:sldId id="319" r:id="rId21"/>
    <p:sldId id="323" r:id="rId22"/>
    <p:sldId id="325" r:id="rId23"/>
    <p:sldId id="341" r:id="rId24"/>
    <p:sldId id="327" r:id="rId25"/>
    <p:sldId id="329" r:id="rId26"/>
    <p:sldId id="335" r:id="rId27"/>
    <p:sldId id="334" r:id="rId28"/>
    <p:sldId id="336" r:id="rId29"/>
    <p:sldId id="337" r:id="rId30"/>
    <p:sldId id="338" r:id="rId31"/>
    <p:sldId id="339" r:id="rId32"/>
    <p:sldId id="340" r:id="rId33"/>
    <p:sldId id="346" r:id="rId34"/>
    <p:sldId id="347" r:id="rId35"/>
    <p:sldId id="332" r:id="rId36"/>
    <p:sldId id="342" r:id="rId37"/>
  </p:sldIdLst>
  <p:sldSz cx="9144000" cy="6858000" type="screen4x3"/>
  <p:notesSz cx="6858000" cy="9144000"/>
  <p:defaultTextStyle>
    <a:defPPr>
      <a:defRPr lang="ru-RU"/>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6600"/>
    <a:srgbClr val="008000"/>
    <a:srgbClr val="003366"/>
    <a:srgbClr val="BAFF2F"/>
    <a:srgbClr val="23476B"/>
    <a:srgbClr val="1D47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7E4395-7060-4ADA-A4A3-2B1A41E94FA4}">
  <a:tblStyle styleId="{527E4395-7060-4ADA-A4A3-2B1A41E94FA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Shape 2"/>
          <p:cNvSpPr>
            <a:spLocks noGrp="1" noRot="1" noChangeAspec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3" name="Shape 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1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54275" name="Shape 113"/>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4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56323" name="Shape 149"/>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57347" name="Shape 162"/>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Shape 27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62467" name="Shape 272"/>
          <p:cNvSpPr>
            <a:spLocks noGrp="1" noRot="1" noChangeAspect="1" noTextEdit="1"/>
          </p:cNvSpPr>
          <p:nvPr>
            <p:ph type="sldImg" idx="2"/>
          </p:nvPr>
        </p:nvSpPr>
        <p:spPr>
          <a:noFill/>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27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63491" name="Shape 272"/>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4613" y="8685213"/>
            <a:ext cx="2971800" cy="457200"/>
          </a:xfrm>
          <a:prstGeom prst="rect">
            <a:avLst/>
          </a:prstGeom>
          <a:noFill/>
        </p:spPr>
        <p:txBody>
          <a:bodyPr/>
          <a:lstStyle/>
          <a:p>
            <a:fld id="{289797E5-6422-4125-BD4C-E023E1E78492}" type="slidenum">
              <a:rPr lang="ru-RU" smtClean="0"/>
              <a:pPr/>
              <a:t>11</a:t>
            </a:fld>
            <a:endParaRPr lang="ru-RU"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p:spPr>
        <p:txBody>
          <a:bodyPr/>
          <a:lstStyle/>
          <a:p>
            <a:pPr eaLnBrk="1" hangingPunct="1"/>
            <a:endParaRPr lang="ru-RU"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40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75779" name="Shape 406"/>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40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dirty="0" smtClean="0"/>
          </a:p>
        </p:txBody>
      </p:sp>
      <p:sp>
        <p:nvSpPr>
          <p:cNvPr id="76803" name="Shape 406"/>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11666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174611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6DBAFB9-7E4C-4CE3-9FAE-303C8A4A3AF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339731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391287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 name="Shape 7"/>
          <p:cNvSpPr txBox="1">
            <a:spLocks noGrp="1"/>
          </p:cNvSpPr>
          <p:nvPr>
            <p:ph type="dt" idx="11"/>
          </p:nvPr>
        </p:nvSpPr>
        <p:spPr>
          <a:ln/>
        </p:spPr>
        <p:txBody>
          <a:bodyPr/>
          <a:lstStyle>
            <a:lvl1pPr>
              <a:defRPr/>
            </a:lvl1pPr>
          </a:lstStyle>
          <a:p>
            <a:pPr>
              <a:defRPr/>
            </a:pPr>
            <a:endParaRPr lang="ru-RU"/>
          </a:p>
        </p:txBody>
      </p:sp>
      <p:sp>
        <p:nvSpPr>
          <p:cNvPr id="6" name="Shape 8"/>
          <p:cNvSpPr txBox="1">
            <a:spLocks noGrp="1"/>
          </p:cNvSpPr>
          <p:nvPr>
            <p:ph type="ftr" idx="12"/>
          </p:nvPr>
        </p:nvSpPr>
        <p:spPr>
          <a:ln/>
        </p:spPr>
        <p:txBody>
          <a:bodyPr/>
          <a:lstStyle>
            <a:lvl1pPr>
              <a:defRPr/>
            </a:lvl1pPr>
          </a:lstStyle>
          <a:p>
            <a:pPr>
              <a:defRPr/>
            </a:pPr>
            <a:endParaRPr lang="ru-RU"/>
          </a:p>
        </p:txBody>
      </p:sp>
      <p:sp>
        <p:nvSpPr>
          <p:cNvPr id="7"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27305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 name="Shape 7"/>
          <p:cNvSpPr txBox="1">
            <a:spLocks noGrp="1"/>
          </p:cNvSpPr>
          <p:nvPr>
            <p:ph type="dt" idx="11"/>
          </p:nvPr>
        </p:nvSpPr>
        <p:spPr>
          <a:ln/>
        </p:spPr>
        <p:txBody>
          <a:bodyPr/>
          <a:lstStyle>
            <a:lvl1pPr>
              <a:defRPr/>
            </a:lvl1pPr>
          </a:lstStyle>
          <a:p>
            <a:pPr>
              <a:defRPr/>
            </a:pPr>
            <a:endParaRPr lang="ru-RU"/>
          </a:p>
        </p:txBody>
      </p:sp>
      <p:sp>
        <p:nvSpPr>
          <p:cNvPr id="8" name="Shape 8"/>
          <p:cNvSpPr txBox="1">
            <a:spLocks noGrp="1"/>
          </p:cNvSpPr>
          <p:nvPr>
            <p:ph type="ftr" idx="12"/>
          </p:nvPr>
        </p:nvSpPr>
        <p:spPr>
          <a:ln/>
        </p:spPr>
        <p:txBody>
          <a:bodyPr/>
          <a:lstStyle>
            <a:lvl1pPr>
              <a:defRPr/>
            </a:lvl1pPr>
          </a:lstStyle>
          <a:p>
            <a:pPr>
              <a:defRPr/>
            </a:pPr>
            <a:endParaRPr lang="ru-RU"/>
          </a:p>
        </p:txBody>
      </p:sp>
      <p:sp>
        <p:nvSpPr>
          <p:cNvPr id="9"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4036935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 name="Shape 7"/>
          <p:cNvSpPr txBox="1">
            <a:spLocks noGrp="1"/>
          </p:cNvSpPr>
          <p:nvPr>
            <p:ph type="dt" idx="11"/>
          </p:nvPr>
        </p:nvSpPr>
        <p:spPr>
          <a:ln/>
        </p:spPr>
        <p:txBody>
          <a:bodyPr/>
          <a:lstStyle>
            <a:lvl1pPr>
              <a:defRPr/>
            </a:lvl1pPr>
          </a:lstStyle>
          <a:p>
            <a:pPr>
              <a:defRPr/>
            </a:pPr>
            <a:endParaRPr lang="ru-RU"/>
          </a:p>
        </p:txBody>
      </p:sp>
      <p:sp>
        <p:nvSpPr>
          <p:cNvPr id="4" name="Shape 8"/>
          <p:cNvSpPr txBox="1">
            <a:spLocks noGrp="1"/>
          </p:cNvSpPr>
          <p:nvPr>
            <p:ph type="ftr" idx="12"/>
          </p:nvPr>
        </p:nvSpPr>
        <p:spPr>
          <a:ln/>
        </p:spPr>
        <p:txBody>
          <a:bodyPr/>
          <a:lstStyle>
            <a:lvl1pPr>
              <a:defRPr/>
            </a:lvl1pPr>
          </a:lstStyle>
          <a:p>
            <a:pPr>
              <a:defRPr/>
            </a:pPr>
            <a:endParaRPr lang="ru-RU"/>
          </a:p>
        </p:txBody>
      </p:sp>
      <p:sp>
        <p:nvSpPr>
          <p:cNvPr id="5"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329446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 name="Shape 7"/>
          <p:cNvSpPr txBox="1">
            <a:spLocks noGrp="1"/>
          </p:cNvSpPr>
          <p:nvPr>
            <p:ph type="dt" idx="11"/>
          </p:nvPr>
        </p:nvSpPr>
        <p:spPr>
          <a:ln/>
        </p:spPr>
        <p:txBody>
          <a:bodyPr/>
          <a:lstStyle>
            <a:lvl1pPr>
              <a:defRPr/>
            </a:lvl1pPr>
          </a:lstStyle>
          <a:p>
            <a:pPr>
              <a:defRPr/>
            </a:pPr>
            <a:endParaRPr lang="ru-RU"/>
          </a:p>
        </p:txBody>
      </p:sp>
      <p:sp>
        <p:nvSpPr>
          <p:cNvPr id="6" name="Shape 8"/>
          <p:cNvSpPr txBox="1">
            <a:spLocks noGrp="1"/>
          </p:cNvSpPr>
          <p:nvPr>
            <p:ph type="ftr" idx="12"/>
          </p:nvPr>
        </p:nvSpPr>
        <p:spPr>
          <a:ln/>
        </p:spPr>
        <p:txBody>
          <a:bodyPr/>
          <a:lstStyle>
            <a:lvl1pPr>
              <a:defRPr/>
            </a:lvl1pPr>
          </a:lstStyle>
          <a:p>
            <a:pPr>
              <a:defRPr/>
            </a:pPr>
            <a:endParaRPr lang="ru-RU"/>
          </a:p>
        </p:txBody>
      </p:sp>
      <p:sp>
        <p:nvSpPr>
          <p:cNvPr id="7"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409647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sp>
      <p:sp>
        <p:nvSpPr>
          <p:cNvPr id="63" name="Shape 63"/>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 name="Shape 7"/>
          <p:cNvSpPr txBox="1">
            <a:spLocks noGrp="1"/>
          </p:cNvSpPr>
          <p:nvPr>
            <p:ph type="dt" idx="11"/>
          </p:nvPr>
        </p:nvSpPr>
        <p:spPr>
          <a:ln/>
        </p:spPr>
        <p:txBody>
          <a:bodyPr/>
          <a:lstStyle>
            <a:lvl1pPr>
              <a:defRPr/>
            </a:lvl1pPr>
          </a:lstStyle>
          <a:p>
            <a:pPr>
              <a:defRPr/>
            </a:pPr>
            <a:endParaRPr lang="ru-RU"/>
          </a:p>
        </p:txBody>
      </p:sp>
      <p:sp>
        <p:nvSpPr>
          <p:cNvPr id="6" name="Shape 8"/>
          <p:cNvSpPr txBox="1">
            <a:spLocks noGrp="1"/>
          </p:cNvSpPr>
          <p:nvPr>
            <p:ph type="ftr" idx="12"/>
          </p:nvPr>
        </p:nvSpPr>
        <p:spPr>
          <a:ln/>
        </p:spPr>
        <p:txBody>
          <a:bodyPr/>
          <a:lstStyle>
            <a:lvl1pPr>
              <a:defRPr/>
            </a:lvl1pPr>
          </a:lstStyle>
          <a:p>
            <a:pPr>
              <a:defRPr/>
            </a:pPr>
            <a:endParaRPr lang="ru-RU"/>
          </a:p>
        </p:txBody>
      </p:sp>
      <p:sp>
        <p:nvSpPr>
          <p:cNvPr id="7"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60940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val="1161877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5"/>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ru-RU" altLang="ru-RU" smtClean="0">
              <a:sym typeface="Arial" panose="020B0604020202020204" pitchFamily="34" charset="0"/>
            </a:endParaRPr>
          </a:p>
        </p:txBody>
      </p:sp>
      <p:sp>
        <p:nvSpPr>
          <p:cNvPr id="1027" name="Shape 6"/>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ru-RU" altLang="ru-RU" smtClean="0">
              <a:sym typeface="Arial" panose="020B0604020202020204" pitchFamily="34" charset="0"/>
            </a:endParaRPr>
          </a:p>
        </p:txBody>
      </p:sp>
      <p:sp>
        <p:nvSpPr>
          <p:cNvPr id="1028" name="Shape 7"/>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smtClean="0"/>
            </a:lvl1pPr>
          </a:lstStyle>
          <a:p>
            <a:pPr>
              <a:defRPr/>
            </a:pPr>
            <a:endParaRPr lang="ru-RU"/>
          </a:p>
        </p:txBody>
      </p:sp>
      <p:sp>
        <p:nvSpPr>
          <p:cNvPr id="1029" name="Shape 8"/>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smtClean="0"/>
            </a:lvl1pPr>
          </a:lstStyle>
          <a:p>
            <a:pPr>
              <a:defRPr/>
            </a:pPr>
            <a:endParaRPr lang="ru-RU"/>
          </a:p>
        </p:txBody>
      </p:sp>
      <p:sp>
        <p:nvSpPr>
          <p:cNvPr id="9" name="Shape 9"/>
          <p:cNvSpPr txBox="1">
            <a:spLocks noGrp="1"/>
          </p:cNvSpPr>
          <p:nvPr>
            <p:ph type="sldNum" idx="12"/>
          </p:nvPr>
        </p:nvSpPr>
        <p:spPr>
          <a:xfrm>
            <a:off x="6553200" y="6356350"/>
            <a:ext cx="2133600" cy="365125"/>
          </a:xfrm>
          <a:prstGeom prst="rect">
            <a:avLst/>
          </a:prstGeom>
          <a:noFill/>
          <a:ln>
            <a:noFill/>
          </a:ln>
        </p:spPr>
        <p:txBody>
          <a:bodyPr vert="horz" wrap="square" lIns="91425" tIns="91425" rIns="91425" bIns="91425" numCol="1" anchor="ctr" anchorCtr="0" compatLnSpc="1">
            <a:prstTxWarp prst="textNoShape">
              <a:avLst/>
            </a:prstTxWarp>
            <a:noAutofit/>
          </a:bodyPr>
          <a:lstStyle>
            <a:lvl1pPr>
              <a:buClr>
                <a:srgbClr val="000000"/>
              </a:buClr>
              <a:buFont typeface="Arial" pitchFamily="34" charset="0"/>
              <a:buChar char="●"/>
              <a:defRPr smtClean="0"/>
            </a:lvl1pPr>
            <a:lvl2pPr lvl="1">
              <a:buClr>
                <a:srgbClr val="000000"/>
              </a:buClr>
              <a:buFont typeface="Courier New" pitchFamily="49" charset="0"/>
              <a:buChar char="o"/>
              <a:defRPr smtClean="0"/>
            </a:lvl2pPr>
            <a:lvl3pPr lvl="2">
              <a:buClr>
                <a:srgbClr val="000000"/>
              </a:buClr>
              <a:buFont typeface="Wingdings" pitchFamily="2" charset="2"/>
              <a:buChar char="§"/>
              <a:defRPr smtClean="0"/>
            </a:lvl3pPr>
            <a:lvl4pPr lvl="3">
              <a:buClr>
                <a:srgbClr val="000000"/>
              </a:buClr>
              <a:buFont typeface="Arial" pitchFamily="34" charset="0"/>
              <a:buChar char="●"/>
              <a:defRPr smtClean="0"/>
            </a:lvl4pPr>
            <a:lvl5pPr lvl="4">
              <a:buClr>
                <a:srgbClr val="000000"/>
              </a:buClr>
              <a:buFont typeface="Courier New" pitchFamily="49" charset="0"/>
              <a:buChar char="o"/>
              <a:defRPr smtClean="0"/>
            </a:lvl5pPr>
          </a:lstStyle>
          <a:p>
            <a:pPr>
              <a:defRPr/>
            </a:pPr>
            <a:endParaRPr lang="ru-RU"/>
          </a:p>
          <a:p>
            <a:pPr lvl="1">
              <a:defRPr/>
            </a:pPr>
            <a:endParaRPr lang="ru-RU"/>
          </a:p>
          <a:p>
            <a:pPr lvl="2">
              <a:defRPr/>
            </a:pPr>
            <a:endParaRPr lang="ru-RU"/>
          </a:p>
          <a:p>
            <a:pPr lvl="3">
              <a:defRPr/>
            </a:pPr>
            <a:endParaRPr lang="ru-RU"/>
          </a:p>
          <a:p>
            <a:pPr lvl="4">
              <a:defRPr/>
            </a:pPr>
            <a:endParaRPr lang="ru-RU"/>
          </a:p>
          <a:p>
            <a:pPr lvl="4">
              <a:buFont typeface="Wingdings" pitchFamily="2" charset="2"/>
              <a:buChar char="§"/>
              <a:defRPr/>
            </a:pPr>
            <a:endParaRPr lang="ru-RU"/>
          </a:p>
          <a:p>
            <a:pPr lvl="4">
              <a:buFont typeface="Arial" pitchFamily="34" charset="0"/>
              <a:buChar char="●"/>
              <a:defRPr/>
            </a:pPr>
            <a:endParaRPr lang="ru-RU"/>
          </a:p>
          <a:p>
            <a:pPr lvl="4">
              <a:defRPr/>
            </a:pPr>
            <a:endParaRPr lang="ru-RU"/>
          </a:p>
          <a:p>
            <a:pPr lvl="4">
              <a:buFont typeface="Wingdings" pitchFamily="2" charset="2"/>
              <a:buChar char="§"/>
              <a:defRPr/>
            </a:pPr>
            <a:endParaRPr lang="ru-RU"/>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gi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voennoe-obozrenie.ru/uploads/posts/2014-10/1413200922_uragan-ukraina.jp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voennoe-obozrenie.ru/uploads/posts/2014-10/1413200922_uragan-ukraina.jp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3" descr="http://www.miloserdie.ru/pic/922944_14679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с двумя скругленными противолежащими углами 5"/>
          <p:cNvSpPr/>
          <p:nvPr/>
        </p:nvSpPr>
        <p:spPr>
          <a:xfrm>
            <a:off x="1187624" y="4221088"/>
            <a:ext cx="7215188" cy="2418606"/>
          </a:xfrm>
          <a:prstGeom prst="round2DiagRect">
            <a:avLst>
              <a:gd name="adj1" fmla="val 34214"/>
              <a:gd name="adj2" fmla="val 0"/>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4000" b="1" i="1" dirty="0">
                <a:solidFill>
                  <a:srgbClr val="10253F"/>
                </a:solidFill>
                <a:cs typeface="Arial" pitchFamily="34" charset="0"/>
              </a:rPr>
              <a:t/>
            </a:r>
            <a:br>
              <a:rPr lang="ru-RU" sz="4000" b="1" i="1" dirty="0">
                <a:solidFill>
                  <a:srgbClr val="10253F"/>
                </a:solidFill>
                <a:cs typeface="Arial" pitchFamily="34" charset="0"/>
              </a:rPr>
            </a:br>
            <a:r>
              <a:rPr lang="ru-RU"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Чрезвычайные ситуации военного характера</a:t>
            </a:r>
            <a:endParaRPr lang="ru-RU" sz="3600" b="1" dirty="0">
              <a:solidFill>
                <a:srgbClr val="FFFF00"/>
              </a:solidFill>
              <a:effectLst>
                <a:outerShdw blurRad="38100" dist="38100" dir="2700000" algn="tl">
                  <a:srgbClr val="000000">
                    <a:alpha val="43137"/>
                  </a:srgbClr>
                </a:outerShdw>
              </a:effectLst>
              <a:cs typeface="Arial" pitchFamily="34" charset="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9B0651-EE4F-4900-A07F-96A6BFA9D0F0}" type="slidenum">
              <a:rPr lang="ru-RU" smtClean="0"/>
              <a:pPr/>
              <a:t>10</a:t>
            </a:fld>
            <a:endParaRPr lang="ru-RU" dirty="0"/>
          </a:p>
        </p:txBody>
      </p:sp>
      <p:sp>
        <p:nvSpPr>
          <p:cNvPr id="6" name="Блок-схема: альтернативный процесс 5"/>
          <p:cNvSpPr/>
          <p:nvPr/>
        </p:nvSpPr>
        <p:spPr>
          <a:xfrm>
            <a:off x="8263" y="-3"/>
            <a:ext cx="9144000" cy="783193"/>
          </a:xfrm>
          <a:prstGeom prst="flowChartAlternateProcess">
            <a:avLst/>
          </a:prstGeom>
          <a:solidFill>
            <a:schemeClr val="tx2">
              <a:alpha val="10196"/>
            </a:schemeClr>
          </a:solidFill>
          <a:ln w="9525" cap="flat" cmpd="sng" algn="ctr">
            <a:solidFill>
              <a:srgbClr val="4A7EBB">
                <a:alpha val="32941"/>
              </a:srgbClr>
            </a:solidFill>
            <a:prstDash val="solid"/>
          </a:ln>
          <a:effectLst/>
        </p:spPr>
        <p:txBody>
          <a:bodyPr wrap="square" rtlCol="0" anchor="ctr">
            <a:spAutoFit/>
          </a:bodyPr>
          <a:lstStyle/>
          <a:p>
            <a:pPr algn="ctr">
              <a:buSzPct val="95000"/>
            </a:pPr>
            <a:r>
              <a:rPr lang="ru-RU" sz="2000" dirty="0" smtClean="0">
                <a:latin typeface="Arial Black" pitchFamily="34" charset="0"/>
              </a:rPr>
              <a:t>Информирование населения через приложение «МЧС» к смартфонам и планшетам.</a:t>
            </a:r>
            <a:endParaRPr lang="ru-RU" altLang="ru-RU" sz="2000" b="1" dirty="0">
              <a:solidFill>
                <a:schemeClr val="tx2"/>
              </a:solidFill>
              <a:latin typeface="Arial Black" pitchFamily="34" charset="0"/>
              <a:cs typeface="Times New Roman" panose="02020603050405020304" pitchFamily="18" charset="0"/>
            </a:endParaRPr>
          </a:p>
        </p:txBody>
      </p:sp>
      <p:pic>
        <p:nvPicPr>
          <p:cNvPr id="45058" name="Picture 2"/>
          <p:cNvPicPr>
            <a:picLocks noChangeAspect="1" noChangeArrowheads="1"/>
          </p:cNvPicPr>
          <p:nvPr/>
        </p:nvPicPr>
        <p:blipFill>
          <a:blip r:embed="rId2" cstate="print"/>
          <a:srcRect/>
          <a:stretch>
            <a:fillRect/>
          </a:stretch>
        </p:blipFill>
        <p:spPr bwMode="auto">
          <a:xfrm>
            <a:off x="467544" y="836712"/>
            <a:ext cx="3789040" cy="5904656"/>
          </a:xfrm>
          <a:prstGeom prst="rect">
            <a:avLst/>
          </a:prstGeom>
          <a:no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4860032" y="836712"/>
            <a:ext cx="3816424"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51520" y="188640"/>
            <a:ext cx="8568952" cy="1080120"/>
          </a:xfrm>
          <a:prstGeom prst="rect">
            <a:avLst/>
          </a:prstGeom>
          <a:solidFill>
            <a:schemeClr val="bg2">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800" b="1" dirty="0" smtClean="0">
                <a:solidFill>
                  <a:srgbClr val="FF0000"/>
                </a:solidFill>
                <a:latin typeface="Times New Roman" pitchFamily="18" charset="0"/>
              </a:rPr>
              <a:t>Принципы и подходы  по организации</a:t>
            </a:r>
          </a:p>
          <a:p>
            <a:pPr algn="ctr">
              <a:defRPr/>
            </a:pPr>
            <a:r>
              <a:rPr lang="ru-RU" sz="2800" b="1" dirty="0" smtClean="0">
                <a:solidFill>
                  <a:srgbClr val="FF0000"/>
                </a:solidFill>
                <a:latin typeface="Times New Roman" pitchFamily="18" charset="0"/>
              </a:rPr>
              <a:t>мероприятий защиты населения</a:t>
            </a:r>
            <a:endParaRPr lang="ru-RU" sz="2800" b="1" dirty="0">
              <a:solidFill>
                <a:srgbClr val="FF0000"/>
              </a:solidFill>
              <a:latin typeface="Times New Roman" pitchFamily="18" charset="0"/>
            </a:endParaRPr>
          </a:p>
        </p:txBody>
      </p:sp>
      <p:sp>
        <p:nvSpPr>
          <p:cNvPr id="82947" name="Rectangle 3"/>
          <p:cNvSpPr>
            <a:spLocks noChangeArrowheads="1"/>
          </p:cNvSpPr>
          <p:nvPr/>
        </p:nvSpPr>
        <p:spPr bwMode="auto">
          <a:xfrm>
            <a:off x="1907704" y="5085184"/>
            <a:ext cx="5562600" cy="838200"/>
          </a:xfrm>
          <a:prstGeom prst="rect">
            <a:avLst/>
          </a:prstGeom>
          <a:solidFill>
            <a:schemeClr val="accent5">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400" b="1" dirty="0">
                <a:latin typeface="Times New Roman" pitchFamily="18" charset="0"/>
              </a:rPr>
              <a:t>необходимой достаточности</a:t>
            </a:r>
          </a:p>
        </p:txBody>
      </p:sp>
      <p:sp>
        <p:nvSpPr>
          <p:cNvPr id="82948" name="Rectangle 4"/>
          <p:cNvSpPr>
            <a:spLocks noChangeArrowheads="1"/>
          </p:cNvSpPr>
          <p:nvPr/>
        </p:nvSpPr>
        <p:spPr bwMode="auto">
          <a:xfrm>
            <a:off x="1547664" y="3429000"/>
            <a:ext cx="6019800" cy="914400"/>
          </a:xfrm>
          <a:prstGeom prst="rect">
            <a:avLst/>
          </a:prstGeom>
          <a:solidFill>
            <a:schemeClr val="accent5">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400" b="1" dirty="0">
                <a:latin typeface="Times New Roman" pitchFamily="18" charset="0"/>
              </a:rPr>
              <a:t>максимально возможного использования</a:t>
            </a:r>
          </a:p>
          <a:p>
            <a:pPr algn="ctr">
              <a:defRPr/>
            </a:pPr>
            <a:r>
              <a:rPr lang="ru-RU" sz="2400" b="1" dirty="0">
                <a:latin typeface="Times New Roman" pitchFamily="18" charset="0"/>
              </a:rPr>
              <a:t>имеющихся собственных сил  и средств</a:t>
            </a:r>
          </a:p>
        </p:txBody>
      </p:sp>
      <p:sp>
        <p:nvSpPr>
          <p:cNvPr id="82949" name="Rectangle 5"/>
          <p:cNvSpPr>
            <a:spLocks noChangeArrowheads="1"/>
          </p:cNvSpPr>
          <p:nvPr/>
        </p:nvSpPr>
        <p:spPr bwMode="auto">
          <a:xfrm>
            <a:off x="1115616" y="1916832"/>
            <a:ext cx="6781800" cy="838200"/>
          </a:xfrm>
          <a:prstGeom prst="rect">
            <a:avLst/>
          </a:prstGeom>
          <a:solidFill>
            <a:schemeClr val="accent5">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800" b="1" dirty="0">
                <a:solidFill>
                  <a:schemeClr val="tx1"/>
                </a:solidFill>
                <a:latin typeface="Times New Roman" pitchFamily="18" charset="0"/>
              </a:rPr>
              <a:t>территориально-производственный</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5943600"/>
            <a:ext cx="9144000" cy="579438"/>
          </a:xfrm>
          <a:prstGeom prst="rect">
            <a:avLst/>
          </a:prstGeom>
          <a:noFill/>
          <a:ln w="12700" cap="sq">
            <a:noFill/>
            <a:miter lim="800000"/>
            <a:headEnd type="none" w="lg" len="lg"/>
            <a:tailEnd type="none" w="lg" len="lg"/>
          </a:ln>
        </p:spPr>
        <p:txBody>
          <a:bodyPr>
            <a:spAutoFit/>
          </a:bodyPr>
          <a:lstStyle/>
          <a:p>
            <a:pPr eaLnBrk="0" hangingPunct="0"/>
            <a:endParaRPr lang="ru-RU" sz="3200" dirty="0">
              <a:latin typeface="Times New Roman" pitchFamily="18" charset="0"/>
            </a:endParaRPr>
          </a:p>
        </p:txBody>
      </p:sp>
      <p:sp>
        <p:nvSpPr>
          <p:cNvPr id="13315" name="AutoShape 3">
            <a:hlinkClick r:id="" action="ppaction://hlinkshowjump?jump=previousslide" highlightClick="1"/>
          </p:cNvPr>
          <p:cNvSpPr>
            <a:spLocks noChangeArrowheads="1"/>
          </p:cNvSpPr>
          <p:nvPr/>
        </p:nvSpPr>
        <p:spPr bwMode="auto">
          <a:xfrm>
            <a:off x="8483600" y="6350000"/>
            <a:ext cx="484188" cy="342900"/>
          </a:xfrm>
          <a:prstGeom prst="actionButtonBackPrevious">
            <a:avLst/>
          </a:prstGeom>
          <a:noFill/>
          <a:ln w="12700" cap="sq">
            <a:solidFill>
              <a:schemeClr val="tx1"/>
            </a:solidFill>
            <a:miter lim="800000"/>
            <a:headEnd type="none" w="lg" len="lg"/>
            <a:tailEnd type="none" w="lg" len="lg"/>
          </a:ln>
        </p:spPr>
        <p:txBody>
          <a:bodyPr wrap="none" anchor="ctr"/>
          <a:lstStyle/>
          <a:p>
            <a:endParaRPr lang="ru-RU" dirty="0"/>
          </a:p>
        </p:txBody>
      </p:sp>
      <p:sp>
        <p:nvSpPr>
          <p:cNvPr id="9220" name="Rectangle 4"/>
          <p:cNvSpPr>
            <a:spLocks noChangeArrowheads="1"/>
          </p:cNvSpPr>
          <p:nvPr/>
        </p:nvSpPr>
        <p:spPr bwMode="auto">
          <a:xfrm>
            <a:off x="2286000" y="228600"/>
            <a:ext cx="4648200" cy="685800"/>
          </a:xfrm>
          <a:prstGeom prst="rect">
            <a:avLst/>
          </a:prstGeom>
          <a:noFill/>
          <a:ln w="9525">
            <a:noFill/>
            <a:miter lim="800000"/>
            <a:headEnd/>
            <a:tailEnd/>
          </a:ln>
          <a:effectLst/>
        </p:spPr>
        <p:txBody>
          <a:bodyPr wrap="none" anchor="ctr"/>
          <a:lstStyle/>
          <a:p>
            <a:pPr algn="ctr">
              <a:defRPr/>
            </a:pPr>
            <a:r>
              <a:rPr lang="ru-RU" sz="3200" dirty="0">
                <a:effectLst>
                  <a:outerShdw blurRad="38100" dist="38100" dir="2700000" algn="tl">
                    <a:srgbClr val="000000">
                      <a:alpha val="43137"/>
                    </a:srgbClr>
                  </a:outerShdw>
                </a:effectLst>
                <a:latin typeface="Times New Roman" pitchFamily="18" charset="0"/>
              </a:rPr>
              <a:t> </a:t>
            </a:r>
            <a:r>
              <a:rPr lang="ru-RU" sz="3200" b="1" dirty="0">
                <a:solidFill>
                  <a:srgbClr val="FF0066"/>
                </a:solidFill>
                <a:effectLst>
                  <a:outerShdw blurRad="38100" dist="38100" dir="2700000" algn="tl">
                    <a:srgbClr val="000000">
                      <a:alpha val="43137"/>
                    </a:srgbClr>
                  </a:outerShdw>
                </a:effectLst>
              </a:rPr>
              <a:t>способы защиты населения </a:t>
            </a:r>
          </a:p>
        </p:txBody>
      </p:sp>
      <p:sp>
        <p:nvSpPr>
          <p:cNvPr id="13317" name="Rectangle 5"/>
          <p:cNvSpPr>
            <a:spLocks noChangeArrowheads="1"/>
          </p:cNvSpPr>
          <p:nvPr/>
        </p:nvSpPr>
        <p:spPr bwMode="auto">
          <a:xfrm>
            <a:off x="457200" y="1143000"/>
            <a:ext cx="8229600" cy="1524000"/>
          </a:xfrm>
          <a:prstGeom prst="rect">
            <a:avLst/>
          </a:prstGeom>
          <a:solidFill>
            <a:schemeClr val="bg2">
              <a:lumMod val="20000"/>
              <a:lumOff val="80000"/>
            </a:schemeClr>
          </a:solidFill>
          <a:ln w="9525">
            <a:solidFill>
              <a:schemeClr val="accent1"/>
            </a:solidFill>
            <a:miter lim="800000"/>
            <a:headEnd/>
            <a:tailEnd/>
          </a:ln>
        </p:spPr>
        <p:txBody>
          <a:bodyPr wrap="none" anchor="ctr"/>
          <a:lstStyle/>
          <a:p>
            <a:pPr algn="ctr" eaLnBrk="0" hangingPunct="0">
              <a:lnSpc>
                <a:spcPct val="70000"/>
              </a:lnSpc>
            </a:pPr>
            <a:r>
              <a:rPr lang="ru-RU" sz="2800" b="1" dirty="0">
                <a:solidFill>
                  <a:srgbClr val="000066"/>
                </a:solidFill>
                <a:latin typeface="Times New Roman" pitchFamily="18" charset="0"/>
              </a:rPr>
              <a:t>Укрытие в </a:t>
            </a:r>
            <a:r>
              <a:rPr lang="ru-RU" sz="2800" b="1" dirty="0" smtClean="0">
                <a:solidFill>
                  <a:srgbClr val="000066"/>
                </a:solidFill>
                <a:latin typeface="Times New Roman" pitchFamily="18" charset="0"/>
              </a:rPr>
              <a:t>ЗС, </a:t>
            </a:r>
            <a:endParaRPr lang="ru-RU" sz="2800" b="1" dirty="0">
              <a:solidFill>
                <a:srgbClr val="000066"/>
              </a:solidFill>
              <a:latin typeface="Times New Roman" pitchFamily="18" charset="0"/>
            </a:endParaRPr>
          </a:p>
          <a:p>
            <a:pPr algn="ctr" eaLnBrk="0" hangingPunct="0">
              <a:lnSpc>
                <a:spcPct val="70000"/>
              </a:lnSpc>
            </a:pPr>
            <a:r>
              <a:rPr lang="ru-RU" sz="2800" b="1" dirty="0">
                <a:solidFill>
                  <a:srgbClr val="000066"/>
                </a:solidFill>
                <a:latin typeface="Times New Roman" pitchFamily="18" charset="0"/>
              </a:rPr>
              <a:t>а также  в </a:t>
            </a:r>
            <a:r>
              <a:rPr lang="ru-RU" sz="2800" b="1" dirty="0" smtClean="0">
                <a:solidFill>
                  <a:srgbClr val="000066"/>
                </a:solidFill>
                <a:latin typeface="Times New Roman" pitchFamily="18" charset="0"/>
              </a:rPr>
              <a:t>других </a:t>
            </a:r>
            <a:r>
              <a:rPr lang="ru-RU" sz="2800" b="1" dirty="0">
                <a:solidFill>
                  <a:srgbClr val="000066"/>
                </a:solidFill>
                <a:latin typeface="Times New Roman" pitchFamily="18" charset="0"/>
              </a:rPr>
              <a:t>приспособленных</a:t>
            </a:r>
          </a:p>
          <a:p>
            <a:pPr algn="ctr" eaLnBrk="0" hangingPunct="0">
              <a:lnSpc>
                <a:spcPct val="70000"/>
              </a:lnSpc>
            </a:pPr>
            <a:r>
              <a:rPr lang="ru-RU" sz="2800" b="1" dirty="0">
                <a:solidFill>
                  <a:srgbClr val="000066"/>
                </a:solidFill>
                <a:latin typeface="Times New Roman" pitchFamily="18" charset="0"/>
              </a:rPr>
              <a:t>под укрытия  для людей защитных сооружениях</a:t>
            </a:r>
          </a:p>
        </p:txBody>
      </p:sp>
      <p:sp>
        <p:nvSpPr>
          <p:cNvPr id="9222" name="Rectangle 6"/>
          <p:cNvSpPr>
            <a:spLocks noChangeArrowheads="1"/>
          </p:cNvSpPr>
          <p:nvPr/>
        </p:nvSpPr>
        <p:spPr bwMode="auto">
          <a:xfrm>
            <a:off x="457200" y="3200400"/>
            <a:ext cx="8229600" cy="1219200"/>
          </a:xfrm>
          <a:prstGeom prst="rect">
            <a:avLst/>
          </a:prstGeom>
          <a:solidFill>
            <a:schemeClr val="bg2">
              <a:lumMod val="20000"/>
              <a:lumOff val="80000"/>
            </a:schemeClr>
          </a:solidFill>
          <a:ln w="38100">
            <a:solidFill>
              <a:schemeClr val="bg2">
                <a:lumMod val="40000"/>
                <a:lumOff val="60000"/>
              </a:schemeClr>
            </a:solidFill>
            <a:miter lim="800000"/>
            <a:headEnd/>
            <a:tailEnd/>
          </a:ln>
        </p:spPr>
        <p:txBody>
          <a:bodyPr wrap="none" anchor="ctr"/>
          <a:lstStyle/>
          <a:p>
            <a:pPr algn="ctr" eaLnBrk="0" hangingPunct="0">
              <a:lnSpc>
                <a:spcPct val="80000"/>
              </a:lnSpc>
            </a:pPr>
            <a:r>
              <a:rPr lang="ru-RU" sz="2800" b="1" dirty="0">
                <a:solidFill>
                  <a:schemeClr val="bg2"/>
                </a:solidFill>
                <a:latin typeface="Times New Roman" pitchFamily="18" charset="0"/>
              </a:rPr>
              <a:t>Эвакуация населения из опасных зон и   </a:t>
            </a:r>
          </a:p>
          <a:p>
            <a:pPr algn="ctr" eaLnBrk="0" hangingPunct="0">
              <a:lnSpc>
                <a:spcPct val="80000"/>
              </a:lnSpc>
            </a:pPr>
            <a:r>
              <a:rPr lang="ru-RU" sz="2800" b="1" dirty="0">
                <a:solidFill>
                  <a:schemeClr val="bg2"/>
                </a:solidFill>
                <a:latin typeface="Times New Roman" pitchFamily="18" charset="0"/>
              </a:rPr>
              <a:t>размещение его в безопасных районах</a:t>
            </a:r>
          </a:p>
        </p:txBody>
      </p:sp>
      <p:sp>
        <p:nvSpPr>
          <p:cNvPr id="13319" name="Rectangle 7"/>
          <p:cNvSpPr>
            <a:spLocks noChangeArrowheads="1"/>
          </p:cNvSpPr>
          <p:nvPr/>
        </p:nvSpPr>
        <p:spPr bwMode="auto">
          <a:xfrm>
            <a:off x="457200" y="4953000"/>
            <a:ext cx="8229600" cy="1143000"/>
          </a:xfrm>
          <a:prstGeom prst="rect">
            <a:avLst/>
          </a:prstGeom>
          <a:solidFill>
            <a:schemeClr val="bg2">
              <a:lumMod val="20000"/>
              <a:lumOff val="80000"/>
            </a:schemeClr>
          </a:solidFill>
          <a:ln w="9525">
            <a:solidFill>
              <a:schemeClr val="accent1"/>
            </a:solidFill>
            <a:miter lim="800000"/>
            <a:headEnd/>
            <a:tailEnd/>
          </a:ln>
        </p:spPr>
        <p:txBody>
          <a:bodyPr wrap="none" anchor="ctr"/>
          <a:lstStyle/>
          <a:p>
            <a:pPr algn="ctr" eaLnBrk="0" hangingPunct="0">
              <a:lnSpc>
                <a:spcPct val="70000"/>
              </a:lnSpc>
            </a:pPr>
            <a:r>
              <a:rPr lang="ru-RU" sz="2800" b="1" dirty="0">
                <a:solidFill>
                  <a:srgbClr val="000066"/>
                </a:solidFill>
                <a:latin typeface="Times New Roman" pitchFamily="18" charset="0"/>
              </a:rPr>
              <a:t>Использование средств индивидуальной защиты </a:t>
            </a:r>
          </a:p>
          <a:p>
            <a:pPr algn="ctr" eaLnBrk="0" hangingPunct="0">
              <a:lnSpc>
                <a:spcPct val="70000"/>
              </a:lnSpc>
            </a:pPr>
            <a:r>
              <a:rPr lang="ru-RU" sz="2800" b="1" dirty="0">
                <a:solidFill>
                  <a:srgbClr val="000066"/>
                </a:solidFill>
                <a:latin typeface="Times New Roman" pitchFamily="18" charset="0"/>
              </a:rPr>
              <a:t>и медицинских средств</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55650" y="1340768"/>
            <a:ext cx="8131175" cy="2289858"/>
          </a:xfrm>
          <a:prstGeom prst="rect">
            <a:avLst/>
          </a:prstGeom>
          <a:noFill/>
          <a:ln w="9525">
            <a:noFill/>
            <a:miter lim="800000"/>
            <a:headEnd/>
            <a:tailEnd/>
          </a:ln>
          <a:effectLst/>
        </p:spPr>
        <p:txBody>
          <a:bodyPr wrap="square">
            <a:spAutoFit/>
          </a:bodyPr>
          <a:lstStyle/>
          <a:p>
            <a:pPr marL="1622425" indent="-1622425">
              <a:spcBef>
                <a:spcPct val="50000"/>
              </a:spcBef>
              <a:defRPr/>
            </a:pPr>
            <a:r>
              <a:rPr lang="ru-RU" sz="2800" b="1" dirty="0">
                <a:effectLst>
                  <a:outerShdw blurRad="38100" dist="38100" dir="2700000" algn="tl">
                    <a:srgbClr val="FFFFFF"/>
                  </a:outerShdw>
                </a:effectLst>
                <a:latin typeface="Arial Black" pitchFamily="34" charset="0"/>
              </a:rPr>
              <a:t> </a:t>
            </a:r>
            <a:r>
              <a:rPr lang="ru-RU" sz="2800" b="1" dirty="0" smtClean="0">
                <a:solidFill>
                  <a:schemeClr val="accent1">
                    <a:lumMod val="75000"/>
                  </a:schemeClr>
                </a:solidFill>
                <a:latin typeface="Arial Black" pitchFamily="34" charset="0"/>
              </a:rPr>
              <a:t>организованный</a:t>
            </a:r>
            <a:r>
              <a:rPr lang="ru-RU" sz="2800" b="1" dirty="0">
                <a:solidFill>
                  <a:schemeClr val="accent1">
                    <a:lumMod val="75000"/>
                  </a:schemeClr>
                </a:solidFill>
                <a:latin typeface="Arial Black" pitchFamily="34" charset="0"/>
              </a:rPr>
              <a:t> </a:t>
            </a:r>
            <a:r>
              <a:rPr lang="ru-RU" sz="2800" b="1" dirty="0" smtClean="0">
                <a:solidFill>
                  <a:schemeClr val="accent1">
                    <a:lumMod val="75000"/>
                  </a:schemeClr>
                </a:solidFill>
                <a:latin typeface="Arial Black" pitchFamily="34" charset="0"/>
              </a:rPr>
              <a:t>вывод </a:t>
            </a:r>
            <a:r>
              <a:rPr lang="ru-RU" sz="2800" b="1" dirty="0">
                <a:solidFill>
                  <a:schemeClr val="accent1">
                    <a:lumMod val="75000"/>
                  </a:schemeClr>
                </a:solidFill>
                <a:latin typeface="Arial Black" pitchFamily="34" charset="0"/>
              </a:rPr>
              <a:t>(</a:t>
            </a:r>
            <a:r>
              <a:rPr lang="ru-RU" sz="2800" b="1" dirty="0" smtClean="0">
                <a:solidFill>
                  <a:schemeClr val="accent1">
                    <a:lumMod val="75000"/>
                  </a:schemeClr>
                </a:solidFill>
                <a:latin typeface="Arial Black" pitchFamily="34" charset="0"/>
              </a:rPr>
              <a:t>вывоз) населения</a:t>
            </a:r>
            <a:r>
              <a:rPr lang="ru-RU" sz="2800" b="1" dirty="0">
                <a:solidFill>
                  <a:schemeClr val="accent1">
                    <a:lumMod val="75000"/>
                  </a:schemeClr>
                </a:solidFill>
                <a:latin typeface="Arial Black" pitchFamily="34" charset="0"/>
              </a:rPr>
              <a:t>, </a:t>
            </a:r>
            <a:r>
              <a:rPr lang="ru-RU" sz="2800" b="1" dirty="0" smtClean="0">
                <a:solidFill>
                  <a:schemeClr val="accent1">
                    <a:lumMod val="75000"/>
                  </a:schemeClr>
                </a:solidFill>
                <a:latin typeface="Arial Black" pitchFamily="34" charset="0"/>
              </a:rPr>
              <a:t>материальных </a:t>
            </a:r>
            <a:r>
              <a:rPr lang="ru-RU" sz="2800" b="1" dirty="0">
                <a:solidFill>
                  <a:schemeClr val="accent1">
                    <a:lumMod val="75000"/>
                  </a:schemeClr>
                </a:solidFill>
                <a:latin typeface="Arial Black" pitchFamily="34" charset="0"/>
              </a:rPr>
              <a:t>и культурных </a:t>
            </a:r>
            <a:r>
              <a:rPr lang="ru-RU" sz="2800" b="1" dirty="0" smtClean="0">
                <a:solidFill>
                  <a:schemeClr val="accent1">
                    <a:lumMod val="75000"/>
                  </a:schemeClr>
                </a:solidFill>
                <a:latin typeface="Arial Black" pitchFamily="34" charset="0"/>
              </a:rPr>
              <a:t>  ценностей </a:t>
            </a:r>
            <a:r>
              <a:rPr lang="ru-RU" sz="2800" b="1" dirty="0">
                <a:solidFill>
                  <a:schemeClr val="accent1">
                    <a:lumMod val="75000"/>
                  </a:schemeClr>
                </a:solidFill>
                <a:latin typeface="Arial Black" pitchFamily="34" charset="0"/>
              </a:rPr>
              <a:t> </a:t>
            </a:r>
            <a:r>
              <a:rPr lang="ru-RU" sz="2800" b="1" dirty="0" smtClean="0">
                <a:solidFill>
                  <a:schemeClr val="accent1">
                    <a:lumMod val="75000"/>
                  </a:schemeClr>
                </a:solidFill>
                <a:latin typeface="Arial Black" pitchFamily="34" charset="0"/>
              </a:rPr>
              <a:t>из </a:t>
            </a:r>
            <a:r>
              <a:rPr lang="ru-RU" sz="2800" b="1" dirty="0">
                <a:solidFill>
                  <a:schemeClr val="accent1">
                    <a:lumMod val="75000"/>
                  </a:schemeClr>
                </a:solidFill>
                <a:latin typeface="Arial Black" pitchFamily="34" charset="0"/>
              </a:rPr>
              <a:t>зон ЧС </a:t>
            </a:r>
            <a:r>
              <a:rPr lang="ru-RU" sz="2800" b="1" dirty="0" smtClean="0">
                <a:solidFill>
                  <a:schemeClr val="accent1">
                    <a:lumMod val="75000"/>
                  </a:schemeClr>
                </a:solidFill>
                <a:latin typeface="Arial Black" pitchFamily="34" charset="0"/>
              </a:rPr>
              <a:t>и размещение </a:t>
            </a:r>
            <a:r>
              <a:rPr lang="ru-RU" sz="2800" b="1" dirty="0">
                <a:solidFill>
                  <a:schemeClr val="accent1">
                    <a:lumMod val="75000"/>
                  </a:schemeClr>
                </a:solidFill>
                <a:latin typeface="Arial Black" pitchFamily="34" charset="0"/>
              </a:rPr>
              <a:t>в</a:t>
            </a:r>
          </a:p>
          <a:p>
            <a:pPr marL="1622425" indent="-1622425">
              <a:lnSpc>
                <a:spcPct val="60000"/>
              </a:lnSpc>
              <a:spcBef>
                <a:spcPct val="50000"/>
              </a:spcBef>
              <a:defRPr/>
            </a:pPr>
            <a:r>
              <a:rPr lang="ru-RU" sz="2800" b="1" dirty="0">
                <a:solidFill>
                  <a:schemeClr val="accent1">
                    <a:lumMod val="75000"/>
                  </a:schemeClr>
                </a:solidFill>
                <a:latin typeface="Arial Black" pitchFamily="34" charset="0"/>
              </a:rPr>
              <a:t>                          безопасных   районах</a:t>
            </a:r>
          </a:p>
        </p:txBody>
      </p:sp>
      <p:sp>
        <p:nvSpPr>
          <p:cNvPr id="107523" name="Text Box 3"/>
          <p:cNvSpPr txBox="1">
            <a:spLocks noChangeArrowheads="1"/>
          </p:cNvSpPr>
          <p:nvPr/>
        </p:nvSpPr>
        <p:spPr bwMode="auto">
          <a:xfrm>
            <a:off x="611188" y="692150"/>
            <a:ext cx="8281987" cy="641350"/>
          </a:xfrm>
          <a:prstGeom prst="rect">
            <a:avLst/>
          </a:prstGeom>
          <a:noFill/>
          <a:ln w="9525">
            <a:noFill/>
            <a:miter lim="800000"/>
            <a:headEnd/>
            <a:tailEnd/>
          </a:ln>
          <a:effectLst/>
        </p:spPr>
        <p:txBody>
          <a:bodyPr>
            <a:spAutoFit/>
          </a:bodyPr>
          <a:lstStyle/>
          <a:p>
            <a:pPr>
              <a:spcBef>
                <a:spcPct val="50000"/>
              </a:spcBef>
              <a:defRPr/>
            </a:pPr>
            <a:r>
              <a:rPr lang="ru-RU" sz="3600" b="1" dirty="0">
                <a:solidFill>
                  <a:srgbClr val="FF5050"/>
                </a:solidFill>
                <a:effectLst>
                  <a:outerShdw blurRad="38100" dist="38100" dir="2700000" algn="tl">
                    <a:srgbClr val="000000"/>
                  </a:outerShdw>
                </a:effectLst>
                <a:latin typeface="Arial Black" pitchFamily="34" charset="0"/>
              </a:rPr>
              <a:t>ЭВАКУАЦИЯ </a:t>
            </a:r>
            <a:r>
              <a:rPr lang="ru-RU" sz="3600" b="1" dirty="0">
                <a:effectLst>
                  <a:outerShdw blurRad="38100" dist="38100" dir="2700000" algn="tl">
                    <a:srgbClr val="FFFFFF"/>
                  </a:outerShdw>
                </a:effectLst>
                <a:latin typeface="Arial Black" pitchFamily="34" charset="0"/>
              </a:rPr>
              <a:t>–</a:t>
            </a:r>
          </a:p>
        </p:txBody>
      </p:sp>
      <p:pic>
        <p:nvPicPr>
          <p:cNvPr id="4" name="Picture 7" descr="D:\Южная Осетия\DSC_0084.JPG"/>
          <p:cNvPicPr>
            <a:picLocks noChangeAspect="1" noChangeArrowheads="1"/>
          </p:cNvPicPr>
          <p:nvPr/>
        </p:nvPicPr>
        <p:blipFill>
          <a:blip r:embed="rId2"/>
          <a:srcRect l="7822" t="2174"/>
          <a:stretch>
            <a:fillRect/>
          </a:stretch>
        </p:blipFill>
        <p:spPr bwMode="auto">
          <a:xfrm>
            <a:off x="683568" y="3284984"/>
            <a:ext cx="3024336" cy="321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Text Box 4"/>
          <p:cNvSpPr txBox="1">
            <a:spLocks noChangeArrowheads="1"/>
          </p:cNvSpPr>
          <p:nvPr/>
        </p:nvSpPr>
        <p:spPr bwMode="auto">
          <a:xfrm>
            <a:off x="323850" y="260350"/>
            <a:ext cx="8569325" cy="6069013"/>
          </a:xfrm>
          <a:prstGeom prst="rect">
            <a:avLst/>
          </a:prstGeom>
          <a:noFill/>
          <a:ln w="9525">
            <a:noFill/>
            <a:miter lim="800000"/>
            <a:headEnd/>
            <a:tailEnd/>
          </a:ln>
          <a:effectLst/>
        </p:spPr>
        <p:txBody>
          <a:bodyPr>
            <a:spAutoFit/>
          </a:bodyPr>
          <a:lstStyle/>
          <a:p>
            <a:pPr algn="just">
              <a:spcBef>
                <a:spcPct val="50000"/>
              </a:spcBef>
              <a:defRPr/>
            </a:pPr>
            <a:r>
              <a:rPr lang="ru-RU" sz="2000" b="1" dirty="0">
                <a:solidFill>
                  <a:srgbClr val="006600"/>
                </a:solidFill>
              </a:rPr>
              <a:t>Организация</a:t>
            </a:r>
            <a:r>
              <a:rPr lang="ru-RU" sz="2000" b="1" dirty="0">
                <a:solidFill>
                  <a:schemeClr val="accent2"/>
                </a:solidFill>
                <a:effectLst>
                  <a:outerShdw blurRad="38100" dist="38100" dir="2700000" algn="tl">
                    <a:srgbClr val="000000"/>
                  </a:outerShdw>
                </a:effectLst>
              </a:rPr>
              <a:t> </a:t>
            </a:r>
            <a:r>
              <a:rPr lang="ru-RU" sz="2000" b="1" dirty="0">
                <a:solidFill>
                  <a:schemeClr val="accent2"/>
                </a:solidFill>
              </a:rPr>
              <a:t>планирования</a:t>
            </a:r>
            <a:r>
              <a:rPr lang="ru-RU" sz="2000" b="1" dirty="0">
                <a:solidFill>
                  <a:srgbClr val="006600"/>
                </a:solidFill>
              </a:rPr>
              <a:t>,</a:t>
            </a:r>
          </a:p>
          <a:p>
            <a:pPr algn="just">
              <a:spcBef>
                <a:spcPct val="50000"/>
              </a:spcBef>
              <a:defRPr/>
            </a:pPr>
            <a:r>
              <a:rPr lang="ru-RU" sz="2000" b="1" dirty="0"/>
              <a:t>                                                 </a:t>
            </a:r>
            <a:r>
              <a:rPr lang="ru-RU" sz="2000" b="1" dirty="0">
                <a:solidFill>
                  <a:schemeClr val="accent2"/>
                </a:solidFill>
              </a:rPr>
              <a:t> </a:t>
            </a:r>
            <a:r>
              <a:rPr lang="ru-RU" sz="2000" b="1" dirty="0" smtClean="0">
                <a:solidFill>
                  <a:schemeClr val="accent2"/>
                </a:solidFill>
              </a:rPr>
              <a:t>подготовка</a:t>
            </a:r>
            <a:r>
              <a:rPr lang="ru-RU" sz="2000" b="1" dirty="0" smtClean="0"/>
              <a:t> </a:t>
            </a:r>
            <a:r>
              <a:rPr lang="ru-RU" sz="2000" b="1" dirty="0">
                <a:solidFill>
                  <a:srgbClr val="006600"/>
                </a:solidFill>
              </a:rPr>
              <a:t>и </a:t>
            </a:r>
          </a:p>
          <a:p>
            <a:pPr algn="just">
              <a:spcBef>
                <a:spcPct val="50000"/>
              </a:spcBef>
              <a:defRPr/>
            </a:pPr>
            <a:r>
              <a:rPr lang="ru-RU" sz="2000" b="1" dirty="0"/>
              <a:t>                                                                           </a:t>
            </a:r>
            <a:r>
              <a:rPr lang="ru-RU" sz="2000" b="1" dirty="0">
                <a:solidFill>
                  <a:schemeClr val="accent2"/>
                </a:solidFill>
              </a:rPr>
              <a:t>проведения</a:t>
            </a:r>
            <a:r>
              <a:rPr lang="ru-RU" sz="2000" b="1" dirty="0"/>
              <a:t> </a:t>
            </a:r>
            <a:r>
              <a:rPr lang="ru-RU" sz="2000" b="1" dirty="0">
                <a:solidFill>
                  <a:srgbClr val="006600"/>
                </a:solidFill>
              </a:rPr>
              <a:t>эвакуации,</a:t>
            </a:r>
          </a:p>
          <a:p>
            <a:pPr algn="just">
              <a:spcBef>
                <a:spcPct val="50000"/>
              </a:spcBef>
              <a:defRPr/>
            </a:pPr>
            <a:r>
              <a:rPr lang="ru-RU" sz="2000" b="1" dirty="0"/>
              <a:t> </a:t>
            </a:r>
            <a:r>
              <a:rPr lang="ru-RU" sz="2000" b="1" dirty="0">
                <a:solidFill>
                  <a:srgbClr val="006600"/>
                </a:solidFill>
              </a:rPr>
              <a:t>а также</a:t>
            </a:r>
            <a:r>
              <a:rPr lang="ru-RU" sz="2000" b="1" dirty="0"/>
              <a:t> </a:t>
            </a:r>
            <a:r>
              <a:rPr lang="ru-RU" sz="2000" b="1" dirty="0">
                <a:solidFill>
                  <a:srgbClr val="009900"/>
                </a:solidFill>
                <a:effectLst>
                  <a:outerShdw blurRad="38100" dist="38100" dir="2700000" algn="tl">
                    <a:srgbClr val="000000">
                      <a:alpha val="43137"/>
                    </a:srgbClr>
                  </a:outerShdw>
                </a:effectLst>
              </a:rPr>
              <a:t>подготовка районов для размещения </a:t>
            </a:r>
            <a:r>
              <a:rPr lang="ru-RU" sz="2000" b="1" dirty="0">
                <a:solidFill>
                  <a:srgbClr val="006600"/>
                </a:solidFill>
              </a:rPr>
              <a:t>эвакуированного населения и  его жизнеобеспечения, хранения материальных и культурных ценностей возлагаются:</a:t>
            </a:r>
          </a:p>
          <a:p>
            <a:pPr algn="just">
              <a:spcBef>
                <a:spcPct val="50000"/>
              </a:spcBef>
              <a:defRPr/>
            </a:pPr>
            <a:endParaRPr lang="ru-RU" sz="2000" b="1" dirty="0">
              <a:solidFill>
                <a:srgbClr val="006600"/>
              </a:solidFill>
            </a:endParaRPr>
          </a:p>
          <a:p>
            <a:pPr algn="just">
              <a:lnSpc>
                <a:spcPct val="90000"/>
              </a:lnSpc>
              <a:spcBef>
                <a:spcPct val="50000"/>
              </a:spcBef>
              <a:defRPr/>
            </a:pPr>
            <a:r>
              <a:rPr lang="ru-RU" sz="2000" b="1" dirty="0">
                <a:solidFill>
                  <a:srgbClr val="006600"/>
                </a:solidFill>
              </a:rPr>
              <a:t>В федеральных органах исполнительной власти</a:t>
            </a:r>
            <a:r>
              <a:rPr lang="ru-RU" sz="2000" b="1" dirty="0"/>
              <a:t> </a:t>
            </a:r>
            <a:r>
              <a:rPr lang="ru-RU" sz="2000" b="1" dirty="0">
                <a:solidFill>
                  <a:srgbClr val="006600"/>
                </a:solidFill>
              </a:rPr>
              <a:t>–</a:t>
            </a:r>
            <a:r>
              <a:rPr lang="ru-RU" sz="2000" b="1" dirty="0"/>
              <a:t> </a:t>
            </a:r>
            <a:r>
              <a:rPr lang="ru-RU" sz="2000" b="1" dirty="0">
                <a:solidFill>
                  <a:srgbClr val="FA1B04"/>
                </a:solidFill>
              </a:rPr>
              <a:t>на руководителей</a:t>
            </a:r>
            <a:r>
              <a:rPr lang="ru-RU" sz="2000" b="1" dirty="0"/>
              <a:t> </a:t>
            </a:r>
            <a:r>
              <a:rPr lang="ru-RU" sz="2000" b="1" dirty="0">
                <a:solidFill>
                  <a:srgbClr val="006600"/>
                </a:solidFill>
              </a:rPr>
              <a:t>федеральных органов исполнительной власти</a:t>
            </a:r>
          </a:p>
          <a:p>
            <a:pPr algn="just">
              <a:lnSpc>
                <a:spcPct val="90000"/>
              </a:lnSpc>
              <a:spcBef>
                <a:spcPct val="50000"/>
              </a:spcBef>
              <a:defRPr/>
            </a:pPr>
            <a:endParaRPr lang="ru-RU" sz="2000" b="1" dirty="0">
              <a:solidFill>
                <a:srgbClr val="006600"/>
              </a:solidFill>
            </a:endParaRPr>
          </a:p>
          <a:p>
            <a:pPr algn="just">
              <a:lnSpc>
                <a:spcPct val="90000"/>
              </a:lnSpc>
              <a:spcBef>
                <a:spcPct val="50000"/>
              </a:spcBef>
              <a:defRPr/>
            </a:pPr>
            <a:r>
              <a:rPr lang="ru-RU" sz="2000" b="1" dirty="0">
                <a:solidFill>
                  <a:srgbClr val="006600"/>
                </a:solidFill>
              </a:rPr>
              <a:t>В субъектах РФ и входящих в их состав муниципальных образованиях –</a:t>
            </a:r>
            <a:r>
              <a:rPr lang="ru-RU" sz="2000" b="1" dirty="0"/>
              <a:t> </a:t>
            </a:r>
            <a:r>
              <a:rPr lang="ru-RU" sz="2000" b="1" dirty="0">
                <a:solidFill>
                  <a:srgbClr val="FA1B04"/>
                </a:solidFill>
              </a:rPr>
              <a:t>на руководителей</a:t>
            </a:r>
            <a:r>
              <a:rPr lang="ru-RU" sz="2000" b="1" dirty="0"/>
              <a:t> </a:t>
            </a:r>
            <a:r>
              <a:rPr lang="ru-RU" sz="2000" b="1" dirty="0">
                <a:solidFill>
                  <a:srgbClr val="006600"/>
                </a:solidFill>
              </a:rPr>
              <a:t>органов исполнительной власти субъектов РФ и руководителей органов местного самоуправления</a:t>
            </a:r>
          </a:p>
          <a:p>
            <a:pPr algn="just">
              <a:lnSpc>
                <a:spcPct val="90000"/>
              </a:lnSpc>
              <a:spcBef>
                <a:spcPct val="50000"/>
              </a:spcBef>
              <a:defRPr/>
            </a:pPr>
            <a:endParaRPr lang="ru-RU" sz="2000" b="1" dirty="0">
              <a:solidFill>
                <a:srgbClr val="006600"/>
              </a:solidFill>
            </a:endParaRPr>
          </a:p>
          <a:p>
            <a:pPr algn="just">
              <a:lnSpc>
                <a:spcPct val="90000"/>
              </a:lnSpc>
              <a:spcBef>
                <a:spcPct val="50000"/>
              </a:spcBef>
              <a:defRPr/>
            </a:pPr>
            <a:r>
              <a:rPr lang="ru-RU" sz="2000" b="1" dirty="0">
                <a:solidFill>
                  <a:srgbClr val="006600"/>
                </a:solidFill>
              </a:rPr>
              <a:t>В организациях -</a:t>
            </a:r>
            <a:r>
              <a:rPr lang="ru-RU" sz="2000" b="1" dirty="0"/>
              <a:t> </a:t>
            </a:r>
            <a:r>
              <a:rPr lang="ru-RU" sz="2000" b="1" dirty="0">
                <a:solidFill>
                  <a:srgbClr val="FA1B04"/>
                </a:solidFill>
              </a:rPr>
              <a:t>на руководителей</a:t>
            </a:r>
            <a:r>
              <a:rPr lang="ru-RU" sz="2000" b="1" dirty="0"/>
              <a:t> </a:t>
            </a:r>
            <a:r>
              <a:rPr lang="ru-RU" sz="2000" b="1" dirty="0">
                <a:solidFill>
                  <a:srgbClr val="006600"/>
                </a:solidFill>
              </a:rPr>
              <a:t>организаций</a:t>
            </a:r>
            <a:endParaRPr lang="ru-RU"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125956">
                                            <p:txEl>
                                              <p:pRg st="0" end="0"/>
                                            </p:txEl>
                                          </p:spTgt>
                                        </p:tgtEl>
                                        <p:attrNameLst>
                                          <p:attrName>style.visibility</p:attrName>
                                        </p:attrNameLst>
                                      </p:cBhvr>
                                      <p:to>
                                        <p:strVal val="visible"/>
                                      </p:to>
                                    </p:set>
                                    <p:anim calcmode="lin" valueType="num">
                                      <p:cBhvr>
                                        <p:cTn id="7" dur="500" fill="hold"/>
                                        <p:tgtEl>
                                          <p:spTgt spid="12595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595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28600" y="304800"/>
            <a:ext cx="6934200" cy="1066800"/>
          </a:xfrm>
          <a:prstGeom prst="rect">
            <a:avLst/>
          </a:prstGeom>
          <a:noFill/>
          <a:ln w="9525">
            <a:noFill/>
            <a:miter lim="800000"/>
            <a:headEnd/>
            <a:tailEnd/>
          </a:ln>
          <a:effectLst/>
        </p:spPr>
        <p:txBody>
          <a:bodyPr>
            <a:spAutoFit/>
          </a:bodyPr>
          <a:lstStyle/>
          <a:p>
            <a:pPr algn="ctr">
              <a:spcBef>
                <a:spcPct val="50000"/>
              </a:spcBef>
              <a:defRPr/>
            </a:pPr>
            <a:r>
              <a:rPr lang="ru-RU" sz="3200" b="1" i="1" dirty="0">
                <a:solidFill>
                  <a:srgbClr val="FF3300"/>
                </a:solidFill>
                <a:effectLst>
                  <a:outerShdw blurRad="38100" dist="38100" dir="2700000" algn="tl">
                    <a:srgbClr val="000000"/>
                  </a:outerShdw>
                </a:effectLst>
                <a:latin typeface="Times New Roman" pitchFamily="18" charset="0"/>
              </a:rPr>
              <a:t>в зависимости от времени и сроков проведения</a:t>
            </a:r>
          </a:p>
        </p:txBody>
      </p:sp>
      <p:sp>
        <p:nvSpPr>
          <p:cNvPr id="80899" name="Text Box 3"/>
          <p:cNvSpPr txBox="1">
            <a:spLocks noChangeArrowheads="1"/>
          </p:cNvSpPr>
          <p:nvPr/>
        </p:nvSpPr>
        <p:spPr bwMode="auto">
          <a:xfrm>
            <a:off x="467544" y="4293096"/>
            <a:ext cx="4343400" cy="557213"/>
          </a:xfrm>
          <a:prstGeom prst="rect">
            <a:avLst/>
          </a:prstGeom>
          <a:solidFill>
            <a:schemeClr val="bg2">
              <a:lumMod val="20000"/>
              <a:lumOff val="80000"/>
            </a:schemeClr>
          </a:solidFill>
          <a:ln w="38100">
            <a:solidFill>
              <a:srgbClr val="0066FF"/>
            </a:solidFill>
            <a:miter lim="800000"/>
            <a:headEnd/>
            <a:tailEnd/>
          </a:ln>
          <a:effectLst>
            <a:outerShdw dist="107763" dir="18900000" algn="ctr" rotWithShape="0">
              <a:schemeClr val="bg2"/>
            </a:outerShdw>
          </a:effectLst>
        </p:spPr>
        <p:txBody>
          <a:bodyPr>
            <a:spAutoFit/>
          </a:bodyPr>
          <a:lstStyle/>
          <a:p>
            <a:pPr algn="ctr">
              <a:spcBef>
                <a:spcPct val="50000"/>
              </a:spcBef>
              <a:defRPr/>
            </a:pPr>
            <a:r>
              <a:rPr lang="ru-RU" sz="2800" b="1" dirty="0">
                <a:latin typeface="Times New Roman" pitchFamily="18" charset="0"/>
              </a:rPr>
              <a:t>экстренная</a:t>
            </a:r>
          </a:p>
        </p:txBody>
      </p:sp>
      <p:sp>
        <p:nvSpPr>
          <p:cNvPr id="80900" name="Text Box 4"/>
          <p:cNvSpPr txBox="1">
            <a:spLocks noChangeArrowheads="1"/>
          </p:cNvSpPr>
          <p:nvPr/>
        </p:nvSpPr>
        <p:spPr bwMode="auto">
          <a:xfrm>
            <a:off x="457200" y="1828800"/>
            <a:ext cx="4343400" cy="557213"/>
          </a:xfrm>
          <a:prstGeom prst="rect">
            <a:avLst/>
          </a:prstGeom>
          <a:solidFill>
            <a:schemeClr val="bg2">
              <a:lumMod val="20000"/>
              <a:lumOff val="80000"/>
            </a:schemeClr>
          </a:solidFill>
          <a:ln w="38100">
            <a:solidFill>
              <a:srgbClr val="0066FF"/>
            </a:solidFill>
            <a:miter lim="800000"/>
            <a:headEnd/>
            <a:tailEnd/>
          </a:ln>
          <a:effectLst>
            <a:outerShdw dist="107763" dir="18900000" algn="ctr" rotWithShape="0">
              <a:schemeClr val="bg2"/>
            </a:outerShdw>
          </a:effectLst>
        </p:spPr>
        <p:txBody>
          <a:bodyPr>
            <a:spAutoFit/>
          </a:bodyPr>
          <a:lstStyle/>
          <a:p>
            <a:pPr algn="ctr">
              <a:spcBef>
                <a:spcPct val="50000"/>
              </a:spcBef>
              <a:defRPr/>
            </a:pPr>
            <a:r>
              <a:rPr lang="ru-RU" sz="2800" b="1" dirty="0">
                <a:effectLst>
                  <a:outerShdw blurRad="38100" dist="38100" dir="2700000" algn="tl">
                    <a:srgbClr val="FFFFFF"/>
                  </a:outerShdw>
                </a:effectLst>
                <a:latin typeface="Times New Roman" pitchFamily="18" charset="0"/>
              </a:rPr>
              <a:t>упреждающая</a:t>
            </a:r>
          </a:p>
        </p:txBody>
      </p:sp>
      <p:sp>
        <p:nvSpPr>
          <p:cNvPr id="80902" name="Rectangle 6"/>
          <p:cNvSpPr>
            <a:spLocks noChangeArrowheads="1"/>
          </p:cNvSpPr>
          <p:nvPr/>
        </p:nvSpPr>
        <p:spPr bwMode="auto">
          <a:xfrm>
            <a:off x="5076056" y="1828800"/>
            <a:ext cx="3888432" cy="1981200"/>
          </a:xfrm>
          <a:prstGeom prst="rect">
            <a:avLst/>
          </a:prstGeom>
          <a:solidFill>
            <a:schemeClr val="bg2">
              <a:lumMod val="20000"/>
              <a:lumOff val="80000"/>
            </a:schemeClr>
          </a:solidFill>
          <a:ln w="38100">
            <a:solidFill>
              <a:schemeClr val="bg2">
                <a:lumMod val="40000"/>
                <a:lumOff val="60000"/>
              </a:schemeClr>
            </a:solidFill>
            <a:miter lim="800000"/>
            <a:headEnd/>
            <a:tailEnd/>
          </a:ln>
          <a:effectLst>
            <a:outerShdw dist="107763" dir="18900000" algn="ctr" rotWithShape="0">
              <a:schemeClr val="bg2"/>
            </a:outerShdw>
          </a:effectLst>
        </p:spPr>
        <p:txBody>
          <a:bodyPr wrap="none" anchor="ctr"/>
          <a:lstStyle/>
          <a:p>
            <a:pPr algn="ctr">
              <a:defRPr/>
            </a:pPr>
            <a:r>
              <a:rPr lang="ru-RU" sz="1800" b="1" u="sng" dirty="0"/>
              <a:t>При угрозе ЧС</a:t>
            </a:r>
          </a:p>
          <a:p>
            <a:pPr algn="ctr">
              <a:defRPr/>
            </a:pPr>
            <a:endParaRPr lang="ru-RU" sz="1800" b="1" u="sng" dirty="0"/>
          </a:p>
          <a:p>
            <a:pPr algn="ctr">
              <a:defRPr/>
            </a:pPr>
            <a:r>
              <a:rPr lang="ru-RU" sz="1800" b="1" dirty="0"/>
              <a:t>организованный вывод (вывоз)</a:t>
            </a:r>
          </a:p>
          <a:p>
            <a:pPr algn="ctr">
              <a:defRPr/>
            </a:pPr>
            <a:r>
              <a:rPr lang="ru-RU" sz="1800" b="1" dirty="0"/>
              <a:t>населения из опасных зон в </a:t>
            </a:r>
          </a:p>
          <a:p>
            <a:pPr algn="ctr">
              <a:defRPr/>
            </a:pPr>
            <a:r>
              <a:rPr lang="ru-RU" sz="1800" b="1" dirty="0"/>
              <a:t>один или два этапа</a:t>
            </a:r>
          </a:p>
        </p:txBody>
      </p:sp>
      <p:sp>
        <p:nvSpPr>
          <p:cNvPr id="80903" name="Rectangle 7"/>
          <p:cNvSpPr>
            <a:spLocks noChangeArrowheads="1"/>
          </p:cNvSpPr>
          <p:nvPr/>
        </p:nvSpPr>
        <p:spPr bwMode="auto">
          <a:xfrm>
            <a:off x="5076056" y="4221088"/>
            <a:ext cx="3888432" cy="2520280"/>
          </a:xfrm>
          <a:prstGeom prst="rect">
            <a:avLst/>
          </a:prstGeom>
          <a:solidFill>
            <a:schemeClr val="bg2">
              <a:lumMod val="20000"/>
              <a:lumOff val="80000"/>
            </a:schemeClr>
          </a:solidFill>
          <a:ln w="38100">
            <a:solidFill>
              <a:schemeClr val="bg2">
                <a:lumMod val="40000"/>
                <a:lumOff val="60000"/>
              </a:schemeClr>
            </a:solidFill>
            <a:miter lim="800000"/>
            <a:headEnd/>
            <a:tailEnd/>
          </a:ln>
          <a:effectLst>
            <a:outerShdw dist="107763" dir="18900000" algn="ctr" rotWithShape="0">
              <a:schemeClr val="bg2"/>
            </a:outerShdw>
          </a:effectLst>
        </p:spPr>
        <p:txBody>
          <a:bodyPr wrap="none" anchor="ctr"/>
          <a:lstStyle/>
          <a:p>
            <a:pPr algn="ctr">
              <a:defRPr/>
            </a:pPr>
            <a:r>
              <a:rPr lang="ru-RU" sz="1800" b="1" dirty="0"/>
              <a:t>При непосредственной угрозе</a:t>
            </a:r>
          </a:p>
          <a:p>
            <a:pPr algn="ctr">
              <a:defRPr/>
            </a:pPr>
            <a:r>
              <a:rPr lang="ru-RU" sz="1800" b="1" dirty="0">
                <a:solidFill>
                  <a:srgbClr val="C00000"/>
                </a:solidFill>
              </a:rPr>
              <a:t>или в условиях ЧС</a:t>
            </a:r>
          </a:p>
          <a:p>
            <a:pPr algn="ctr">
              <a:defRPr/>
            </a:pPr>
            <a:endParaRPr lang="ru-RU" sz="1800" b="1" dirty="0"/>
          </a:p>
          <a:p>
            <a:pPr algn="ctr">
              <a:defRPr/>
            </a:pPr>
            <a:r>
              <a:rPr lang="ru-RU" sz="1800" b="1" dirty="0"/>
              <a:t>самостоятельный выход из</a:t>
            </a:r>
          </a:p>
          <a:p>
            <a:pPr algn="ctr">
              <a:defRPr/>
            </a:pPr>
            <a:r>
              <a:rPr lang="ru-RU" sz="1800" b="1" dirty="0"/>
              <a:t>зоны ЧС</a:t>
            </a:r>
          </a:p>
          <a:p>
            <a:pPr algn="ctr">
              <a:defRPr/>
            </a:pPr>
            <a:r>
              <a:rPr lang="ru-RU" sz="1800" b="1" dirty="0"/>
              <a:t>+</a:t>
            </a:r>
          </a:p>
          <a:p>
            <a:pPr algn="ctr">
              <a:defRPr/>
            </a:pPr>
            <a:r>
              <a:rPr lang="ru-RU" sz="1800" b="1" dirty="0"/>
              <a:t>организованный вывоз к местам</a:t>
            </a:r>
          </a:p>
          <a:p>
            <a:pPr algn="ctr">
              <a:defRPr/>
            </a:pPr>
            <a:r>
              <a:rPr lang="ru-RU" sz="1800" b="1" dirty="0"/>
              <a:t>размещения</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51520" y="4221088"/>
            <a:ext cx="8712968" cy="2215991"/>
          </a:xfrm>
          <a:prstGeom prst="rect">
            <a:avLst/>
          </a:prstGeom>
          <a:solidFill>
            <a:schemeClr val="bg2">
              <a:lumMod val="20000"/>
              <a:lumOff val="80000"/>
            </a:schemeClr>
          </a:solidFill>
          <a:ln w="38100" cap="sq">
            <a:solidFill>
              <a:srgbClr val="FF3300"/>
            </a:solidFill>
            <a:miter lim="800000"/>
            <a:headEnd type="none" w="lg" len="lg"/>
            <a:tailEnd type="none" w="lg" len="lg"/>
          </a:ln>
          <a:effectLst/>
        </p:spPr>
        <p:txBody>
          <a:bodyPr wrap="square">
            <a:spAutoFit/>
          </a:bodyPr>
          <a:lstStyle/>
          <a:p>
            <a:pPr eaLnBrk="0" hangingPunct="0">
              <a:defRPr/>
            </a:pPr>
            <a:r>
              <a:rPr lang="ru-RU" sz="2400" b="1" dirty="0">
                <a:solidFill>
                  <a:srgbClr val="FF0000"/>
                </a:solidFill>
                <a:effectLst>
                  <a:outerShdw blurRad="38100" dist="38100" dir="2700000" algn="tl">
                    <a:srgbClr val="000000"/>
                  </a:outerShdw>
                </a:effectLst>
                <a:latin typeface="Arial Black" pitchFamily="34" charset="0"/>
              </a:rPr>
              <a:t>Общая </a:t>
            </a:r>
            <a:r>
              <a:rPr lang="ru-RU" sz="2400" b="1" dirty="0" smtClean="0">
                <a:solidFill>
                  <a:srgbClr val="FF0000"/>
                </a:solidFill>
                <a:effectLst>
                  <a:outerShdw blurRad="38100" dist="38100" dir="2700000" algn="tl">
                    <a:srgbClr val="000000"/>
                  </a:outerShdw>
                </a:effectLst>
                <a:latin typeface="Arial Black" pitchFamily="34" charset="0"/>
              </a:rPr>
              <a:t>эвакуация – </a:t>
            </a:r>
            <a:endParaRPr lang="ru-RU" sz="2400" b="1" dirty="0">
              <a:solidFill>
                <a:srgbClr val="FF0000"/>
              </a:solidFill>
              <a:effectLst>
                <a:outerShdw blurRad="38100" dist="38100" dir="2700000" algn="tl">
                  <a:srgbClr val="000000"/>
                </a:outerShdw>
              </a:effectLst>
              <a:latin typeface="Arial Black" pitchFamily="34" charset="0"/>
            </a:endParaRPr>
          </a:p>
          <a:p>
            <a:pPr algn="just" eaLnBrk="0" hangingPunct="0">
              <a:defRPr/>
            </a:pPr>
            <a:r>
              <a:rPr lang="ru-RU" sz="2400" b="1" dirty="0" smtClean="0">
                <a:latin typeface="Arial Black" pitchFamily="34" charset="0"/>
              </a:rPr>
              <a:t>проводится </a:t>
            </a:r>
            <a:r>
              <a:rPr lang="ru-RU" sz="2400" b="1" dirty="0">
                <a:latin typeface="Arial Black" pitchFamily="34" charset="0"/>
              </a:rPr>
              <a:t>в отношении всех категорий </a:t>
            </a:r>
            <a:r>
              <a:rPr lang="ru-RU" sz="2400" b="1" dirty="0" smtClean="0">
                <a:latin typeface="Arial Black" pitchFamily="34" charset="0"/>
              </a:rPr>
              <a:t>населения, нетранспортабельных </a:t>
            </a:r>
            <a:r>
              <a:rPr lang="ru-RU" sz="2400" b="1" dirty="0">
                <a:latin typeface="Arial Black" pitchFamily="34" charset="0"/>
              </a:rPr>
              <a:t>больных и        обслуживающего их </a:t>
            </a:r>
            <a:r>
              <a:rPr lang="ru-RU" sz="2400" b="1" dirty="0" smtClean="0">
                <a:latin typeface="Arial Black" pitchFamily="34" charset="0"/>
              </a:rPr>
              <a:t>персонала. </a:t>
            </a:r>
            <a:endParaRPr lang="ru-RU" sz="2400" b="1" dirty="0">
              <a:latin typeface="Arial Black" pitchFamily="34" charset="0"/>
            </a:endParaRPr>
          </a:p>
          <a:p>
            <a:pPr algn="just" eaLnBrk="0" hangingPunct="0">
              <a:buClr>
                <a:srgbClr val="00CC00"/>
              </a:buClr>
              <a:buFont typeface="Wingdings" pitchFamily="2" charset="2"/>
              <a:buNone/>
              <a:defRPr/>
            </a:pPr>
            <a:endParaRPr lang="ru-RU" b="1" dirty="0"/>
          </a:p>
          <a:p>
            <a:pPr algn="just" eaLnBrk="0" hangingPunct="0">
              <a:buClr>
                <a:srgbClr val="00CC00"/>
              </a:buClr>
              <a:defRPr/>
            </a:pPr>
            <a:endParaRPr lang="ru-RU" b="1" dirty="0"/>
          </a:p>
          <a:p>
            <a:pPr lvl="2" algn="just" eaLnBrk="0" hangingPunct="0">
              <a:buFont typeface="Wingdings" pitchFamily="2" charset="2"/>
              <a:buChar char="§"/>
              <a:defRPr/>
            </a:pPr>
            <a:endParaRPr lang="ru-RU" b="1" dirty="0"/>
          </a:p>
        </p:txBody>
      </p:sp>
      <p:sp>
        <p:nvSpPr>
          <p:cNvPr id="4" name="Text Box 3"/>
          <p:cNvSpPr txBox="1">
            <a:spLocks noChangeArrowheads="1"/>
          </p:cNvSpPr>
          <p:nvPr/>
        </p:nvSpPr>
        <p:spPr bwMode="auto">
          <a:xfrm>
            <a:off x="251520" y="260648"/>
            <a:ext cx="8686800" cy="3884140"/>
          </a:xfrm>
          <a:prstGeom prst="rect">
            <a:avLst/>
          </a:prstGeom>
          <a:solidFill>
            <a:schemeClr val="bg2">
              <a:lumMod val="20000"/>
              <a:lumOff val="80000"/>
            </a:schemeClr>
          </a:solidFill>
          <a:ln w="38100">
            <a:solidFill>
              <a:srgbClr val="008000"/>
            </a:solidFill>
            <a:miter lim="800000"/>
            <a:headEnd/>
            <a:tailEnd/>
          </a:ln>
          <a:effectLst/>
        </p:spPr>
        <p:txBody>
          <a:bodyPr wrap="square">
            <a:spAutoFit/>
          </a:bodyPr>
          <a:lstStyle/>
          <a:p>
            <a:pPr algn="just" eaLnBrk="0" hangingPunct="0">
              <a:defRPr/>
            </a:pPr>
            <a:r>
              <a:rPr lang="ru-RU" sz="2000" b="1" dirty="0" smtClean="0">
                <a:solidFill>
                  <a:srgbClr val="008000"/>
                </a:solidFill>
                <a:effectLst>
                  <a:outerShdw blurRad="38100" dist="38100" dir="2700000" algn="tl">
                    <a:srgbClr val="000000"/>
                  </a:outerShdw>
                </a:effectLst>
                <a:latin typeface="Arial Black" pitchFamily="34" charset="0"/>
              </a:rPr>
              <a:t>Частичная </a:t>
            </a:r>
            <a:r>
              <a:rPr lang="ru-RU" sz="2000" dirty="0" smtClean="0">
                <a:solidFill>
                  <a:srgbClr val="008000"/>
                </a:solidFill>
                <a:effectLst>
                  <a:outerShdw blurRad="38100" dist="38100" dir="2700000" algn="tl">
                    <a:srgbClr val="000000"/>
                  </a:outerShdw>
                </a:effectLst>
                <a:latin typeface="Arial Black" pitchFamily="34" charset="0"/>
              </a:rPr>
              <a:t>эвакуация </a:t>
            </a:r>
            <a:r>
              <a:rPr lang="ru-RU" sz="2000" b="1" dirty="0" smtClean="0">
                <a:latin typeface="Arial Black" pitchFamily="34" charset="0"/>
              </a:rPr>
              <a:t>вывод из  зон, наиболее подверженного  воздействию поражающих факторов ЧС</a:t>
            </a:r>
          </a:p>
          <a:p>
            <a:pPr algn="just" eaLnBrk="0" hangingPunct="0">
              <a:defRPr/>
            </a:pPr>
            <a:r>
              <a:rPr lang="ru-RU" sz="2400" b="1" dirty="0" smtClean="0"/>
              <a:t> </a:t>
            </a:r>
            <a:r>
              <a:rPr lang="ru-RU" sz="2000" b="1" dirty="0" smtClean="0"/>
              <a:t>может проводится до начала общей эвакуации, без нарушения действующих графиков работы транспорта. Предполагает вывоз нетрудоспособного и не занятого в       производстве и в сфере обслуживания населения:</a:t>
            </a:r>
          </a:p>
          <a:p>
            <a:pPr algn="just" eaLnBrk="0" hangingPunct="0">
              <a:buClr>
                <a:srgbClr val="FF3300"/>
              </a:buClr>
              <a:buFont typeface="Wingdings" pitchFamily="2" charset="2"/>
              <a:buChar char="ü"/>
              <a:defRPr/>
            </a:pPr>
            <a:r>
              <a:rPr lang="ru-RU" sz="2000" b="1" dirty="0" smtClean="0"/>
              <a:t> </a:t>
            </a:r>
            <a:r>
              <a:rPr lang="ru-RU" sz="2000" dirty="0" smtClean="0"/>
              <a:t>лица, обучающиеся в школах-интернатах и</a:t>
            </a:r>
          </a:p>
          <a:p>
            <a:pPr eaLnBrk="0" hangingPunct="0">
              <a:lnSpc>
                <a:spcPct val="80000"/>
              </a:lnSpc>
              <a:buClr>
                <a:srgbClr val="FF0066"/>
              </a:buClr>
              <a:buFont typeface="Wingdings" pitchFamily="2" charset="2"/>
              <a:buChar char="ü"/>
              <a:defRPr/>
            </a:pPr>
            <a:r>
              <a:rPr lang="ru-RU" sz="2000" dirty="0" smtClean="0"/>
              <a:t> образовательных учреждениях начального, среднего и высшего профессионального образования </a:t>
            </a:r>
          </a:p>
          <a:p>
            <a:pPr eaLnBrk="0" hangingPunct="0">
              <a:lnSpc>
                <a:spcPct val="80000"/>
              </a:lnSpc>
              <a:buClr>
                <a:srgbClr val="FF0066"/>
              </a:buClr>
              <a:buFont typeface="Wingdings" pitchFamily="2" charset="2"/>
              <a:buChar char="ü"/>
              <a:defRPr/>
            </a:pPr>
            <a:r>
              <a:rPr lang="ru-RU" sz="2000" dirty="0" smtClean="0"/>
              <a:t> воспитанников детских домов, пенсионеров, содержащиеся в домах инвалидов  и ветеранов.</a:t>
            </a:r>
            <a:r>
              <a:rPr lang="ru-RU" sz="2000" dirty="0" smtClean="0">
                <a:latin typeface="Arial Black" pitchFamily="34" charset="0"/>
              </a:rPr>
              <a:t> </a:t>
            </a:r>
          </a:p>
          <a:p>
            <a:pPr marL="2473325" indent="-2473325" algn="just">
              <a:lnSpc>
                <a:spcPct val="110000"/>
              </a:lnSpc>
              <a:spcBef>
                <a:spcPct val="50000"/>
              </a:spcBef>
              <a:defRPr/>
            </a:pPr>
            <a:endParaRPr lang="ru-RU" sz="2400" b="1" dirty="0">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371703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3717032"/>
            <a:ext cx="9144000" cy="3140968"/>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Рисунок 130"/>
          <p:cNvPicPr/>
          <p:nvPr/>
        </p:nvPicPr>
        <p:blipFill>
          <a:blip r:embed="rId2" cstate="print"/>
          <a:stretch/>
        </p:blipFill>
        <p:spPr>
          <a:xfrm>
            <a:off x="504000" y="1083600"/>
            <a:ext cx="3816000" cy="2732400"/>
          </a:xfrm>
          <a:prstGeom prst="rect">
            <a:avLst/>
          </a:prstGeom>
          <a:ln>
            <a:noFill/>
          </a:ln>
        </p:spPr>
      </p:pic>
      <p:pic>
        <p:nvPicPr>
          <p:cNvPr id="132" name="Рисунок 131"/>
          <p:cNvPicPr/>
          <p:nvPr/>
        </p:nvPicPr>
        <p:blipFill>
          <a:blip r:embed="rId3" cstate="print"/>
          <a:stretch/>
        </p:blipFill>
        <p:spPr>
          <a:xfrm>
            <a:off x="4665240" y="4098240"/>
            <a:ext cx="3695040" cy="2570400"/>
          </a:xfrm>
          <a:prstGeom prst="rect">
            <a:avLst/>
          </a:prstGeom>
          <a:ln>
            <a:noFill/>
          </a:ln>
        </p:spPr>
      </p:pic>
      <p:pic>
        <p:nvPicPr>
          <p:cNvPr id="133" name="Рисунок 132"/>
          <p:cNvPicPr/>
          <p:nvPr/>
        </p:nvPicPr>
        <p:blipFill>
          <a:blip r:embed="rId4" cstate="print"/>
          <a:stretch/>
        </p:blipFill>
        <p:spPr>
          <a:xfrm>
            <a:off x="4536000" y="1080000"/>
            <a:ext cx="3953520" cy="2736000"/>
          </a:xfrm>
          <a:prstGeom prst="rect">
            <a:avLst/>
          </a:prstGeom>
          <a:ln>
            <a:noFill/>
          </a:ln>
        </p:spPr>
      </p:pic>
      <p:sp>
        <p:nvSpPr>
          <p:cNvPr id="5" name="CustomShape 2"/>
          <p:cNvSpPr/>
          <p:nvPr/>
        </p:nvSpPr>
        <p:spPr>
          <a:xfrm>
            <a:off x="0" y="21960"/>
            <a:ext cx="9143640" cy="775800"/>
          </a:xfrm>
          <a:prstGeom prst="flowChartAlternateProcess">
            <a:avLst/>
          </a:prstGeom>
          <a:solidFill>
            <a:schemeClr val="tx2">
              <a:alpha val="10196"/>
            </a:schemeClr>
          </a:solidFill>
          <a:ln w="9360">
            <a:solidFill>
              <a:srgbClr val="4A7EBB"/>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2000" b="1" spc="-1" dirty="0" smtClean="0">
                <a:latin typeface="Times New Roman" panose="02020603050405020304" pitchFamily="18" charset="0"/>
                <a:cs typeface="Times New Roman" panose="02020603050405020304" pitchFamily="18" charset="0"/>
              </a:rPr>
              <a:t>Укрытие в защитных сооружениях</a:t>
            </a:r>
            <a:endParaRPr lang="ru-RU" sz="2000" b="1" strike="noStrike" spc="-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78F382AC-E8E6-4BD0-852A-21B63809B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800" y="4365104"/>
            <a:ext cx="3887896" cy="218694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eaLnBrk="1" hangingPunct="1">
              <a:spcBef>
                <a:spcPct val="0"/>
              </a:spcBef>
              <a:buClr>
                <a:srgbClr val="000000"/>
              </a:buClr>
              <a:buFont typeface="Calibri" panose="020F0502020204030204" pitchFamily="34" charset="0"/>
              <a:buNone/>
            </a:pPr>
            <a:r>
              <a:rPr lang="ru-RU" altLang="ru-RU" sz="2200" b="1" dirty="0" smtClean="0">
                <a:latin typeface="Times New Roman" panose="02020603050405020304" pitchFamily="18" charset="0"/>
                <a:cs typeface="Times New Roman" panose="02020603050405020304" pitchFamily="18" charset="0"/>
                <a:sym typeface="Times New Roman" panose="02020603050405020304" pitchFamily="18" charset="0"/>
              </a:rPr>
              <a:t>ВООРУЖЕННЫЙ КОНФЛИКТ</a:t>
            </a:r>
            <a:endParaRPr lang="ru-RU" altLang="ru-RU" sz="2200" b="1" dirty="0" smtClean="0">
              <a:latin typeface="Arial" panose="020B0604020202020204" pitchFamily="34" charset="0"/>
              <a:cs typeface="Arial" panose="020B0604020202020204" pitchFamily="34" charset="0"/>
            </a:endParaRPr>
          </a:p>
        </p:txBody>
      </p:sp>
      <p:sp>
        <p:nvSpPr>
          <p:cNvPr id="7171" name="Текст 2"/>
          <p:cNvSpPr txBox="1">
            <a:spLocks noGrp="1"/>
          </p:cNvSpPr>
          <p:nvPr>
            <p:ph type="body" idx="1"/>
          </p:nvPr>
        </p:nvSpPr>
        <p:spPr>
          <a:xfrm>
            <a:off x="457200" y="1214438"/>
            <a:ext cx="8229600" cy="5214937"/>
          </a:xfrm>
        </p:spPr>
        <p:txBody>
          <a:bodyPr/>
          <a:lstStyle/>
          <a:p>
            <a:pPr marL="0" indent="457200" algn="just" eaLnBrk="1" hangingPunct="1">
              <a:spcBef>
                <a:spcPts val="638"/>
              </a:spcBef>
              <a:buClr>
                <a:srgbClr val="000000"/>
              </a:buClr>
              <a:buFont typeface="Calibri" panose="020F0502020204030204" pitchFamily="34" charset="0"/>
              <a:buNone/>
            </a:pPr>
            <a:endParaRPr lang="ru-RU" altLang="ru-RU" sz="1000" dirty="0" smtClean="0">
              <a:latin typeface="Times New Roman" panose="02020603050405020304" pitchFamily="18" charset="0"/>
              <a:cs typeface="Times New Roman" panose="02020603050405020304" pitchFamily="18" charset="0"/>
            </a:endParaRPr>
          </a:p>
          <a:p>
            <a:pPr marL="0" indent="457200" algn="just" eaLnBrk="1" hangingPunct="1">
              <a:spcBef>
                <a:spcPct val="0"/>
              </a:spcBef>
              <a:buClr>
                <a:srgbClr val="000000"/>
              </a:buClr>
              <a:buFont typeface="Calibri" panose="020F0502020204030204" pitchFamily="34" charset="0"/>
              <a:buNone/>
            </a:pPr>
            <a:r>
              <a:rPr lang="ru-RU" altLang="ru-RU" sz="2400" dirty="0" smtClean="0">
                <a:latin typeface="Times New Roman" panose="02020603050405020304" pitchFamily="18" charset="0"/>
                <a:cs typeface="Times New Roman" panose="02020603050405020304" pitchFamily="18" charset="0"/>
              </a:rPr>
              <a:t>Одним из самых опасных видов конфликтов является </a:t>
            </a:r>
            <a:r>
              <a:rPr lang="ru-RU" altLang="ru-RU" sz="2400" b="1" dirty="0" smtClean="0">
                <a:solidFill>
                  <a:srgbClr val="006600"/>
                </a:solidFill>
                <a:latin typeface="Times New Roman" panose="02020603050405020304" pitchFamily="18" charset="0"/>
                <a:cs typeface="Times New Roman" panose="02020603050405020304" pitchFamily="18" charset="0"/>
              </a:rPr>
              <a:t>вооруженный конфликт</a:t>
            </a:r>
            <a:r>
              <a:rPr lang="ru-RU" altLang="ru-RU" sz="2400" dirty="0" smtClean="0">
                <a:latin typeface="Times New Roman" panose="02020603050405020304" pitchFamily="18" charset="0"/>
                <a:cs typeface="Times New Roman" panose="02020603050405020304" pitchFamily="18" charset="0"/>
              </a:rPr>
              <a:t>, который представляет собой крайне острую форму разрешения противоречий между государствами или военно-политическими группировками внутри государства, характеризующуюся двусторонним применением военной силы.</a:t>
            </a:r>
          </a:p>
          <a:p>
            <a:pPr marL="0" indent="457200" algn="just" eaLnBrk="1" hangingPunct="1">
              <a:spcBef>
                <a:spcPct val="0"/>
              </a:spcBef>
              <a:buClr>
                <a:srgbClr val="000000"/>
              </a:buClr>
              <a:buFont typeface="Calibri" panose="020F0502020204030204" pitchFamily="34" charset="0"/>
              <a:buNone/>
            </a:pPr>
            <a:r>
              <a:rPr lang="ru-RU" altLang="ru-RU" sz="2400" dirty="0" smtClean="0">
                <a:latin typeface="Times New Roman" panose="02020603050405020304" pitchFamily="18" charset="0"/>
                <a:cs typeface="Times New Roman" panose="02020603050405020304" pitchFamily="18" charset="0"/>
              </a:rPr>
              <a:t>В широком смысле слова под вооруженным конфликтом понимается любая военная акция с применением вооруженной силы. В узком смысле - открытое вооруженное столкновение, связанное с  нарушением, ущемлением суверенитета того или иного государства, или же возникшее на почве политических противоречий внутри государства.</a:t>
            </a:r>
          </a:p>
        </p:txBody>
      </p:sp>
      <p:sp>
        <p:nvSpPr>
          <p:cNvPr id="4" name="Стрелка вниз 3"/>
          <p:cNvSpPr/>
          <p:nvPr/>
        </p:nvSpPr>
        <p:spPr>
          <a:xfrm>
            <a:off x="4143375" y="5857875"/>
            <a:ext cx="1071563"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kern="0" dirty="0">
              <a:sym typeface="Arial"/>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4"/>
          <p:cNvSpPr/>
          <p:nvPr/>
        </p:nvSpPr>
        <p:spPr>
          <a:xfrm>
            <a:off x="642938" y="928688"/>
            <a:ext cx="7929562" cy="4857750"/>
          </a:xfrm>
          <a:prstGeom prst="round2DiagRect">
            <a:avLst>
              <a:gd name="adj1" fmla="val 34214"/>
              <a:gd name="adj2" fmla="val 0"/>
            </a:avLst>
          </a:prstGeom>
          <a:solidFill>
            <a:schemeClr val="accent4">
              <a:lumMod val="40000"/>
              <a:lumOff val="60000"/>
              <a:alpha val="6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600" b="1" dirty="0" smtClean="0">
                <a:solidFill>
                  <a:schemeClr val="tx1"/>
                </a:solidFill>
                <a:latin typeface="Times New Roman" pitchFamily="18" charset="0"/>
                <a:cs typeface="Times New Roman" pitchFamily="18" charset="0"/>
                <a:sym typeface="Times New Roman" pitchFamily="18" charset="0"/>
              </a:rPr>
              <a:t>Общие </a:t>
            </a:r>
            <a:r>
              <a:rPr lang="ru-RU" sz="3600" b="1" dirty="0">
                <a:solidFill>
                  <a:schemeClr val="tx1"/>
                </a:solidFill>
                <a:latin typeface="Times New Roman" pitchFamily="18" charset="0"/>
                <a:cs typeface="Times New Roman" pitchFamily="18" charset="0"/>
                <a:sym typeface="Times New Roman" pitchFamily="18" charset="0"/>
              </a:rPr>
              <a:t>правила поведения населения в зоне боевых действий (при перестрелке, при угрозе взрывов, при обнаружении взрывоопасного предмета, при угрозе теракта (если взяли в заложники).</a:t>
            </a:r>
            <a:endParaRPr lang="ru-RU" sz="3600" b="1" dirty="0">
              <a:solidFill>
                <a:schemeClr val="tx1"/>
              </a:solidFill>
              <a:cs typeface="Arial" pitchFamily="34" charset="0"/>
            </a:endParaRPr>
          </a:p>
        </p:txBody>
      </p:sp>
    </p:spTree>
  </p:cSld>
  <p:clrMapOvr>
    <a:masterClrMapping/>
  </p:clrMapOvr>
  <p:transition>
    <p:wheel spokes="2"/>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D:\Рабочие мои документы\КУРСЫ\для кутка ЦЗ та стендів\Фото и картинки для памяток и стендов\Террор.акты, военные действия\Копия 1401478151_author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Скругленный прямоугольник 6"/>
          <p:cNvSpPr/>
          <p:nvPr/>
        </p:nvSpPr>
        <p:spPr>
          <a:xfrm>
            <a:off x="428625" y="1143000"/>
            <a:ext cx="8286750"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5900" algn="just">
              <a:defRPr/>
            </a:pPr>
            <a:endParaRPr lang="ru-RU" sz="2000" b="1" dirty="0">
              <a:solidFill>
                <a:schemeClr val="tx1"/>
              </a:solidFill>
              <a:latin typeface="Times New Roman" pitchFamily="18" charset="0"/>
              <a:cs typeface="Times New Roman" pitchFamily="18" charset="0"/>
            </a:endParaRPr>
          </a:p>
          <a:p>
            <a:pPr marL="215900" algn="just">
              <a:defRPr/>
            </a:pPr>
            <a:endParaRPr lang="ru-RU" sz="2000" b="1" dirty="0">
              <a:solidFill>
                <a:schemeClr val="tx1"/>
              </a:solidFill>
              <a:latin typeface="Times New Roman" pitchFamily="18" charset="0"/>
              <a:cs typeface="Times New Roman" pitchFamily="18" charset="0"/>
            </a:endParaRPr>
          </a:p>
          <a:p>
            <a:pPr marL="215900" algn="just">
              <a:spcBef>
                <a:spcPts val="400"/>
              </a:spcBef>
              <a:defRPr/>
            </a:pPr>
            <a:endParaRPr lang="ru-RU" sz="2400" dirty="0">
              <a:solidFill>
                <a:schemeClr val="tx1"/>
              </a:solidFill>
              <a:latin typeface="Times New Roman" pitchFamily="18" charset="0"/>
              <a:cs typeface="Times New Roman" pitchFamily="18" charset="0"/>
            </a:endParaRPr>
          </a:p>
          <a:p>
            <a:pPr marL="215900" algn="just">
              <a:spcBef>
                <a:spcPts val="400"/>
              </a:spcBef>
              <a:defRPr/>
            </a:pPr>
            <a:endParaRPr lang="ru-RU" sz="2400" dirty="0">
              <a:solidFill>
                <a:schemeClr val="tx1"/>
              </a:solidFill>
              <a:latin typeface="Times New Roman" pitchFamily="18" charset="0"/>
              <a:cs typeface="Times New Roman" pitchFamily="18" charset="0"/>
            </a:endParaRPr>
          </a:p>
          <a:p>
            <a:pPr marL="215900" algn="just">
              <a:spcBef>
                <a:spcPts val="400"/>
              </a:spcBef>
              <a:defRPr/>
            </a:pPr>
            <a:r>
              <a:rPr lang="ru-RU" sz="2400" dirty="0">
                <a:solidFill>
                  <a:schemeClr val="tx1"/>
                </a:solidFill>
                <a:latin typeface="Times New Roman" pitchFamily="18" charset="0"/>
                <a:cs typeface="Times New Roman" pitchFamily="18" charset="0"/>
              </a:rPr>
              <a:t>•</a:t>
            </a:r>
            <a:r>
              <a:rPr lang="ru-RU" sz="2200" dirty="0">
                <a:solidFill>
                  <a:schemeClr val="tx1"/>
                </a:solidFill>
                <a:latin typeface="Times New Roman" pitchFamily="18" charset="0"/>
                <a:cs typeface="Times New Roman" pitchFamily="18" charset="0"/>
              </a:rPr>
              <a:t> </a:t>
            </a:r>
            <a:r>
              <a:rPr lang="ru-RU" sz="2400" b="1" dirty="0">
                <a:solidFill>
                  <a:schemeClr val="tx1"/>
                </a:solidFill>
                <a:latin typeface="Times New Roman" pitchFamily="18" charset="0"/>
                <a:cs typeface="Times New Roman" pitchFamily="18" charset="0"/>
              </a:rPr>
              <a:t>Прежде всего, постарайтесь не паниковать, сохраняйте спокойствие, действуйте рассудительно.</a:t>
            </a:r>
          </a:p>
          <a:p>
            <a:pPr marL="215900" algn="just">
              <a:spcBef>
                <a:spcPts val="400"/>
              </a:spcBef>
              <a:defRPr/>
            </a:pPr>
            <a:r>
              <a:rPr lang="ru-RU" sz="2400" b="1" dirty="0">
                <a:solidFill>
                  <a:schemeClr val="tx1"/>
                </a:solidFill>
                <a:latin typeface="Times New Roman" pitchFamily="18" charset="0"/>
                <a:cs typeface="Times New Roman" pitchFamily="18" charset="0"/>
              </a:rPr>
              <a:t>• Держите при себе документы, удостоверяющие вашу личность, соберите все важные документы и деньги в легкодоступном для вас месте.</a:t>
            </a:r>
          </a:p>
          <a:p>
            <a:pPr marL="215900" algn="just">
              <a:spcBef>
                <a:spcPts val="400"/>
              </a:spcBef>
              <a:defRPr/>
            </a:pPr>
            <a:r>
              <a:rPr lang="ru-RU" sz="2400" b="1" dirty="0">
                <a:solidFill>
                  <a:schemeClr val="tx1"/>
                </a:solidFill>
                <a:latin typeface="Times New Roman" pitchFamily="18" charset="0"/>
                <a:cs typeface="Times New Roman" pitchFamily="18" charset="0"/>
              </a:rPr>
              <a:t>• Следите за сообщениями информационных каналов (радио, телевизор).</a:t>
            </a:r>
          </a:p>
          <a:p>
            <a:pPr marL="215900" algn="just">
              <a:spcBef>
                <a:spcPts val="400"/>
              </a:spcBef>
              <a:defRPr/>
            </a:pPr>
            <a:r>
              <a:rPr lang="ru-RU" sz="2400" b="1" dirty="0">
                <a:solidFill>
                  <a:schemeClr val="tx1"/>
                </a:solidFill>
                <a:latin typeface="Times New Roman" pitchFamily="18" charset="0"/>
                <a:cs typeface="Times New Roman" pitchFamily="18" charset="0"/>
              </a:rPr>
              <a:t>• Создайте в доме (квартире) не портящийся резервный запас продуктов и воды (не большой).</a:t>
            </a:r>
          </a:p>
          <a:p>
            <a:pPr marL="215900" algn="just">
              <a:spcBef>
                <a:spcPts val="400"/>
              </a:spcBef>
              <a:defRPr/>
            </a:pPr>
            <a:r>
              <a:rPr lang="ru-RU" sz="2400" b="1" dirty="0">
                <a:solidFill>
                  <a:schemeClr val="tx1"/>
                </a:solidFill>
                <a:latin typeface="Times New Roman" pitchFamily="18" charset="0"/>
                <a:cs typeface="Times New Roman" pitchFamily="18" charset="0"/>
              </a:rPr>
              <a:t>• Подготовьтесь к экстренной эвакуации, соберите тревожные сумки на каждого члена семьи (небольшие, лучше рюкзак).</a:t>
            </a:r>
          </a:p>
          <a:p>
            <a:pPr marL="215900" algn="just">
              <a:spcBef>
                <a:spcPts val="400"/>
              </a:spcBef>
              <a:defRPr/>
            </a:pPr>
            <a:r>
              <a:rPr lang="ru-RU" sz="2800" dirty="0">
                <a:solidFill>
                  <a:schemeClr val="tx1"/>
                </a:solidFill>
                <a:latin typeface="Times New Roman" pitchFamily="18" charset="0"/>
                <a:cs typeface="Times New Roman" pitchFamily="18" charset="0"/>
              </a:rPr>
              <a:t>• </a:t>
            </a:r>
            <a:r>
              <a:rPr lang="ru-RU" sz="2400" b="1" dirty="0">
                <a:solidFill>
                  <a:schemeClr val="tx1"/>
                </a:solidFill>
                <a:latin typeface="Times New Roman" pitchFamily="18" charset="0"/>
                <a:cs typeface="Times New Roman" pitchFamily="18" charset="0"/>
              </a:rPr>
              <a:t>Подготовьте медицинские средства для оказания первой помощи (жгуты, бинт, вата  и  т.д.).</a:t>
            </a:r>
          </a:p>
          <a:p>
            <a:pPr marL="215900" algn="just">
              <a:spcBef>
                <a:spcPts val="400"/>
              </a:spcBef>
              <a:defRPr/>
            </a:pPr>
            <a:endParaRPr lang="ru-RU" sz="2400" b="1" dirty="0">
              <a:solidFill>
                <a:schemeClr val="tx1"/>
              </a:solidFill>
              <a:latin typeface="Times New Roman" pitchFamily="18" charset="0"/>
              <a:cs typeface="Times New Roman" pitchFamily="18" charset="0"/>
            </a:endParaRPr>
          </a:p>
          <a:p>
            <a:pPr marL="215900" algn="just">
              <a:spcBef>
                <a:spcPts val="400"/>
              </a:spcBef>
              <a:defRPr/>
            </a:pPr>
            <a:endParaRPr lang="ru-RU" sz="2400" b="1" dirty="0">
              <a:solidFill>
                <a:schemeClr val="tx1"/>
              </a:solidFill>
              <a:latin typeface="Times New Roman" pitchFamily="18" charset="0"/>
              <a:cs typeface="Times New Roman" pitchFamily="18" charset="0"/>
            </a:endParaRPr>
          </a:p>
          <a:p>
            <a:pPr marL="215900" algn="just">
              <a:spcBef>
                <a:spcPts val="400"/>
              </a:spcBef>
              <a:defRPr/>
            </a:pPr>
            <a:endParaRPr lang="ru-RU" sz="2000" b="1" dirty="0">
              <a:solidFill>
                <a:schemeClr val="tx1"/>
              </a:solidFill>
              <a:latin typeface="Times New Roman" pitchFamily="18" charset="0"/>
              <a:cs typeface="Times New Roman" pitchFamily="18" charset="0"/>
            </a:endParaRPr>
          </a:p>
          <a:p>
            <a:pPr marL="215900" algn="just">
              <a:spcBef>
                <a:spcPts val="400"/>
              </a:spcBef>
              <a:defRPr/>
            </a:pPr>
            <a:endParaRPr lang="ru-RU" sz="2000" b="1" dirty="0">
              <a:solidFill>
                <a:schemeClr val="tx1"/>
              </a:solidFill>
              <a:latin typeface="Times New Roman" pitchFamily="18" charset="0"/>
              <a:cs typeface="Times New Roman" pitchFamily="18" charset="0"/>
            </a:endParaRPr>
          </a:p>
        </p:txBody>
      </p:sp>
      <p:sp>
        <p:nvSpPr>
          <p:cNvPr id="8" name="Выноска со стрелкой вниз 7"/>
          <p:cNvSpPr/>
          <p:nvPr/>
        </p:nvSpPr>
        <p:spPr>
          <a:xfrm>
            <a:off x="500034"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ОБЩИЕ  ПРАВИЛА</a:t>
            </a:r>
            <a:endParaRPr lang="ru-RU" sz="2200" dirty="0" smtClean="0">
              <a:solidFill>
                <a:srgbClr val="FFFFFF"/>
              </a:solidFill>
            </a:endParaRPr>
          </a:p>
        </p:txBody>
      </p:sp>
    </p:spTree>
  </p:cSld>
  <p:clrMapOvr>
    <a:masterClrMapping/>
  </p:clrMapOvr>
  <p:transition spd="slow">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D:\Рабочие мои документы\КУРСЫ\для кутка ЦЗ та стендів\Фото и картинки для памяток и стендов\Террор.акты, военные действия\Копия 1401478151_author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Скругленный прямоугольник 6"/>
          <p:cNvSpPr/>
          <p:nvPr/>
        </p:nvSpPr>
        <p:spPr>
          <a:xfrm>
            <a:off x="428625" y="1143000"/>
            <a:ext cx="8286750"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r>
              <a:rPr lang="ru-RU" sz="2400" dirty="0">
                <a:solidFill>
                  <a:schemeClr val="tx1"/>
                </a:solidFill>
                <a:latin typeface="Times New Roman" pitchFamily="18" charset="0"/>
                <a:cs typeface="Times New Roman" pitchFamily="18" charset="0"/>
              </a:rPr>
              <a:t>• </a:t>
            </a:r>
            <a:r>
              <a:rPr lang="ru-RU" sz="2400" b="1" dirty="0">
                <a:solidFill>
                  <a:schemeClr val="tx1"/>
                </a:solidFill>
                <a:latin typeface="Times New Roman" pitchFamily="18" charset="0"/>
                <a:cs typeface="Times New Roman" pitchFamily="18" charset="0"/>
              </a:rPr>
              <a:t>Выучите наизусть номера телефонов для вызова (передачи экстренной информации):</a:t>
            </a:r>
          </a:p>
          <a:p>
            <a:pPr marL="142875">
              <a:defRPr/>
            </a:pPr>
            <a:r>
              <a:rPr lang="ru-RU" sz="2400" b="1" dirty="0">
                <a:solidFill>
                  <a:schemeClr val="tx1"/>
                </a:solidFill>
                <a:latin typeface="Times New Roman" pitchFamily="18" charset="0"/>
                <a:cs typeface="Times New Roman" pitchFamily="18" charset="0"/>
              </a:rPr>
              <a:t>«101» – пожарные-спасатели МЧС;</a:t>
            </a:r>
          </a:p>
          <a:p>
            <a:pPr marL="142875">
              <a:defRPr/>
            </a:pPr>
            <a:r>
              <a:rPr lang="ru-RU" sz="2400" b="1" dirty="0">
                <a:solidFill>
                  <a:schemeClr val="tx1"/>
                </a:solidFill>
                <a:latin typeface="Times New Roman" pitchFamily="18" charset="0"/>
                <a:cs typeface="Times New Roman" pitchFamily="18" charset="0"/>
              </a:rPr>
              <a:t>«102» – </a:t>
            </a:r>
            <a:r>
              <a:rPr lang="ru-RU" sz="2400" b="1" dirty="0" smtClean="0">
                <a:solidFill>
                  <a:schemeClr val="tx1"/>
                </a:solidFill>
                <a:latin typeface="Times New Roman" pitchFamily="18" charset="0"/>
                <a:cs typeface="Times New Roman" pitchFamily="18" charset="0"/>
              </a:rPr>
              <a:t>ПОЛИЦИЯ;</a:t>
            </a:r>
            <a:endParaRPr lang="ru-RU" sz="2400" b="1" dirty="0">
              <a:solidFill>
                <a:schemeClr val="tx1"/>
              </a:solidFill>
              <a:latin typeface="Times New Roman" pitchFamily="18" charset="0"/>
              <a:cs typeface="Times New Roman" pitchFamily="18" charset="0"/>
            </a:endParaRPr>
          </a:p>
          <a:p>
            <a:pPr marL="142875">
              <a:defRPr/>
            </a:pPr>
            <a:r>
              <a:rPr lang="ru-RU" sz="2400" b="1" dirty="0">
                <a:solidFill>
                  <a:schemeClr val="tx1"/>
                </a:solidFill>
                <a:latin typeface="Times New Roman" pitchFamily="18" charset="0"/>
                <a:cs typeface="Times New Roman" pitchFamily="18" charset="0"/>
              </a:rPr>
              <a:t>«103» – скорая медицинская помощь;</a:t>
            </a:r>
          </a:p>
          <a:p>
            <a:pPr marL="142875">
              <a:defRPr/>
            </a:pPr>
            <a:r>
              <a:rPr lang="ru-RU" sz="2400" b="1" dirty="0">
                <a:solidFill>
                  <a:schemeClr val="tx1"/>
                </a:solidFill>
                <a:latin typeface="Times New Roman" pitchFamily="18" charset="0"/>
                <a:cs typeface="Times New Roman" pitchFamily="18" charset="0"/>
              </a:rPr>
              <a:t>«104» – аварийная служба газа.</a:t>
            </a:r>
          </a:p>
          <a:p>
            <a:pPr marL="142875" algn="just">
              <a:spcBef>
                <a:spcPts val="400"/>
              </a:spcBef>
              <a:defRPr/>
            </a:pPr>
            <a:r>
              <a:rPr lang="ru-RU" sz="2400" b="1" dirty="0">
                <a:solidFill>
                  <a:schemeClr val="tx1"/>
                </a:solidFill>
                <a:latin typeface="Times New Roman" pitchFamily="18" charset="0"/>
                <a:cs typeface="Times New Roman" pitchFamily="18" charset="0"/>
              </a:rPr>
              <a:t>• По возможности приобретите средства индивидуальной защиты (СИЗ) для каждого члена семьи.</a:t>
            </a:r>
          </a:p>
          <a:p>
            <a:pPr marL="142875" algn="just">
              <a:spcBef>
                <a:spcPts val="400"/>
              </a:spcBef>
              <a:defRPr/>
            </a:pPr>
            <a:r>
              <a:rPr lang="ru-RU" sz="2400" b="1" dirty="0">
                <a:solidFill>
                  <a:schemeClr val="tx1"/>
                </a:solidFill>
                <a:latin typeface="Times New Roman" pitchFamily="18" charset="0"/>
                <a:cs typeface="Times New Roman" pitchFamily="18" charset="0"/>
              </a:rPr>
              <a:t>• Договоритесь с соседями о взаимопомощи.</a:t>
            </a:r>
          </a:p>
          <a:p>
            <a:pPr marL="142875" algn="just">
              <a:spcBef>
                <a:spcPts val="400"/>
              </a:spcBef>
              <a:defRPr/>
            </a:pPr>
            <a:r>
              <a:rPr lang="ru-RU" sz="2400" b="1" dirty="0">
                <a:solidFill>
                  <a:schemeClr val="tx1"/>
                </a:solidFill>
                <a:latin typeface="Times New Roman" pitchFamily="18" charset="0"/>
                <a:cs typeface="Times New Roman" pitchFamily="18" charset="0"/>
              </a:rPr>
              <a:t>• В карманах одежды (особенно у маленьких </a:t>
            </a:r>
            <a:r>
              <a:rPr lang="ru-RU" sz="2400" b="1" dirty="0" smtClean="0">
                <a:solidFill>
                  <a:schemeClr val="tx1"/>
                </a:solidFill>
                <a:latin typeface="Times New Roman" pitchFamily="18" charset="0"/>
                <a:cs typeface="Times New Roman" pitchFamily="18" charset="0"/>
              </a:rPr>
              <a:t>детей и пожилых людей) </a:t>
            </a:r>
            <a:r>
              <a:rPr lang="ru-RU" sz="2400" b="1" dirty="0">
                <a:solidFill>
                  <a:schemeClr val="tx1"/>
                </a:solidFill>
                <a:latin typeface="Times New Roman" pitchFamily="18" charset="0"/>
                <a:cs typeface="Times New Roman" pitchFamily="18" charset="0"/>
              </a:rPr>
              <a:t>имейте записку с личными данными: фамилия, имя, адрес, телефоны родных и группа крови.</a:t>
            </a:r>
          </a:p>
        </p:txBody>
      </p:sp>
      <p:sp>
        <p:nvSpPr>
          <p:cNvPr id="8" name="Выноска со стрелкой вниз 7"/>
          <p:cNvSpPr/>
          <p:nvPr/>
        </p:nvSpPr>
        <p:spPr>
          <a:xfrm>
            <a:off x="500034"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ОБЩИЕ  ПРАВИЛА</a:t>
            </a:r>
            <a:endParaRPr lang="ru-RU" sz="2200" dirty="0" smtClean="0">
              <a:solidFill>
                <a:srgbClr val="FFFFFF"/>
              </a:solidFill>
            </a:endParaRPr>
          </a:p>
        </p:txBody>
      </p:sp>
    </p:spTree>
  </p:cSld>
  <p:clrMapOvr>
    <a:masterClrMapping/>
  </p:clrMapOvr>
  <p:transition spd="slow">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Рабочие мои документы\КУРСЫ\для кутка ЦЗ та стендів\Фото и картинки для памяток и стендов\Террор.акты, военные действия\00----0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500034"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ПЕРЕСТРЕЛКЕ</a:t>
            </a:r>
            <a:endParaRPr lang="ru-RU" sz="2200" dirty="0" smtClean="0">
              <a:solidFill>
                <a:srgbClr val="FFFFFF"/>
              </a:solidFill>
            </a:endParaRPr>
          </a:p>
        </p:txBody>
      </p:sp>
      <p:sp>
        <p:nvSpPr>
          <p:cNvPr id="8" name="Скругленный прямоугольник 7"/>
          <p:cNvSpPr/>
          <p:nvPr/>
        </p:nvSpPr>
        <p:spPr>
          <a:xfrm>
            <a:off x="714375" y="1125538"/>
            <a:ext cx="8429625"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endParaRPr lang="ru-RU" sz="2200" b="1" dirty="0">
              <a:solidFill>
                <a:schemeClr val="tx1"/>
              </a:solidFill>
              <a:latin typeface="Times New Roman" pitchFamily="18" charset="0"/>
              <a:cs typeface="Times New Roman" pitchFamily="18" charset="0"/>
            </a:endParaRPr>
          </a:p>
          <a:p>
            <a:pPr marL="142875" algn="just">
              <a:defRPr/>
            </a:pPr>
            <a:endParaRPr lang="ru-RU" sz="2000" b="1" u="sng" dirty="0">
              <a:solidFill>
                <a:schemeClr val="tx1"/>
              </a:solidFill>
              <a:latin typeface="Times New Roman" pitchFamily="18" charset="0"/>
              <a:cs typeface="Times New Roman" pitchFamily="18" charset="0"/>
            </a:endParaRPr>
          </a:p>
          <a:p>
            <a:pPr marL="142875" algn="ctr">
              <a:defRPr/>
            </a:pPr>
            <a:r>
              <a:rPr lang="ru-RU" sz="1900" b="1" u="sng" dirty="0">
                <a:solidFill>
                  <a:srgbClr val="006600"/>
                </a:solidFill>
                <a:latin typeface="Times New Roman" pitchFamily="18" charset="0"/>
                <a:cs typeface="Times New Roman" pitchFamily="18" charset="0"/>
              </a:rPr>
              <a:t>Если вы на улице:</a:t>
            </a:r>
            <a:endParaRPr lang="ru-RU" sz="1900" u="sng" dirty="0">
              <a:solidFill>
                <a:srgbClr val="006600"/>
              </a:solidFill>
              <a:latin typeface="Times New Roman" pitchFamily="18" charset="0"/>
              <a:cs typeface="Times New Roman" pitchFamily="18" charset="0"/>
            </a:endParaRPr>
          </a:p>
          <a:p>
            <a:pPr marL="142875" algn="just">
              <a:spcBef>
                <a:spcPts val="600"/>
              </a:spcBef>
              <a:defRPr/>
            </a:pPr>
            <a:r>
              <a:rPr lang="ru-RU" sz="1900" dirty="0">
                <a:solidFill>
                  <a:schemeClr val="tx1"/>
                </a:solidFill>
                <a:latin typeface="Times New Roman" pitchFamily="18" charset="0"/>
                <a:cs typeface="Times New Roman" pitchFamily="18" charset="0"/>
              </a:rPr>
              <a:t>• </a:t>
            </a:r>
            <a:r>
              <a:rPr lang="ru-RU" sz="1900" b="1" dirty="0">
                <a:solidFill>
                  <a:schemeClr val="tx1"/>
                </a:solidFill>
                <a:latin typeface="Times New Roman" pitchFamily="18" charset="0"/>
                <a:cs typeface="Times New Roman" pitchFamily="18" charset="0"/>
              </a:rPr>
              <a:t>сразу же лягте и осмотритесь, выберите ближайшее укрытие и проберитесь к нему, не поднимаясь в полный рост;</a:t>
            </a:r>
          </a:p>
          <a:p>
            <a:pPr marL="142875" algn="just">
              <a:spcBef>
                <a:spcPts val="600"/>
              </a:spcBef>
              <a:defRPr/>
            </a:pPr>
            <a:r>
              <a:rPr lang="ru-RU" sz="1900" b="1" dirty="0">
                <a:solidFill>
                  <a:schemeClr val="tx1"/>
                </a:solidFill>
                <a:latin typeface="Times New Roman" pitchFamily="18" charset="0"/>
                <a:cs typeface="Times New Roman" pitchFamily="18" charset="0"/>
              </a:rPr>
              <a:t>• зафиксировать свое положение в максимально безопасной позе. Для этого нужно прикрыть руками важные артерии, согнуть в локтях руки, прижав их к корпусу, а ладонями прикрыть шею. От прямого попадания это, скорее всего не спасет, но в случае осколочного ранения или слабого рикошета, защитит сонную артерию и яремную вену, а также сердце, легкие и другие жизненно важные органы;</a:t>
            </a:r>
          </a:p>
          <a:p>
            <a:pPr marL="142875">
              <a:spcBef>
                <a:spcPts val="600"/>
              </a:spcBef>
              <a:defRPr/>
            </a:pPr>
            <a:r>
              <a:rPr lang="ru-RU" sz="1900" b="1" dirty="0">
                <a:solidFill>
                  <a:srgbClr val="C00000"/>
                </a:solidFill>
                <a:latin typeface="Times New Roman" pitchFamily="18" charset="0"/>
                <a:cs typeface="Times New Roman" pitchFamily="18" charset="0"/>
              </a:rPr>
              <a:t>Ни в коем случае не бегите - движущаяся мишень привлекает больше внимания, чем неподвижная</a:t>
            </a:r>
            <a:r>
              <a:rPr lang="ru-RU" sz="1900" dirty="0">
                <a:solidFill>
                  <a:schemeClr val="tx1"/>
                </a:solidFill>
                <a:latin typeface="Times New Roman" pitchFamily="18" charset="0"/>
                <a:cs typeface="Times New Roman" pitchFamily="18" charset="0"/>
              </a:rPr>
              <a:t>. </a:t>
            </a:r>
          </a:p>
          <a:p>
            <a:pPr marL="142875" algn="just">
              <a:spcBef>
                <a:spcPts val="600"/>
              </a:spcBef>
              <a:defRPr/>
            </a:pPr>
            <a:r>
              <a:rPr lang="ru-RU" sz="1900" dirty="0">
                <a:solidFill>
                  <a:schemeClr val="tx1"/>
                </a:solidFill>
                <a:latin typeface="Times New Roman" pitchFamily="18" charset="0"/>
                <a:cs typeface="Times New Roman" pitchFamily="18" charset="0"/>
              </a:rPr>
              <a:t>• </a:t>
            </a:r>
            <a:r>
              <a:rPr lang="ru-RU" sz="1900" b="1" dirty="0">
                <a:solidFill>
                  <a:schemeClr val="tx1"/>
                </a:solidFill>
                <a:latin typeface="Times New Roman" pitchFamily="18" charset="0"/>
                <a:cs typeface="Times New Roman" pitchFamily="18" charset="0"/>
              </a:rPr>
              <a:t>Если необходимо передвигаться, делайте это ползком. Займите горизонтальное положение, подтягивайтесь руками и отталкивайтесь ногами, не отрываясь от земли. Оглядывайтесь по сторонам осторожно, не поднимая сильно голову. </a:t>
            </a:r>
          </a:p>
          <a:p>
            <a:pPr marL="142875" algn="just">
              <a:spcBef>
                <a:spcPts val="600"/>
              </a:spcBef>
              <a:defRPr/>
            </a:pPr>
            <a:endParaRPr lang="ru-RU" sz="1900" b="1" dirty="0">
              <a:solidFill>
                <a:schemeClr val="tx1"/>
              </a:solidFill>
              <a:latin typeface="Times New Roman" pitchFamily="18" charset="0"/>
              <a:cs typeface="Times New Roman" pitchFamily="18" charset="0"/>
            </a:endParaRPr>
          </a:p>
          <a:p>
            <a:pPr marL="142875">
              <a:defRPr/>
            </a:pPr>
            <a:endParaRPr lang="ru-RU" sz="2200" dirty="0">
              <a:solidFill>
                <a:schemeClr val="tx1"/>
              </a:solidFill>
              <a:latin typeface="Times New Roman" pitchFamily="18" charset="0"/>
              <a:cs typeface="Times New Roman" pitchFamily="18" charset="0"/>
            </a:endParaRPr>
          </a:p>
        </p:txBody>
      </p:sp>
      <p:pic>
        <p:nvPicPr>
          <p:cNvPr id="6" name="Рисунок 5" descr="C:\Users\admin\Desktop\4.png"/>
          <p:cNvPicPr>
            <a:picLocks noChangeAspect="1"/>
          </p:cNvPicPr>
          <p:nvPr/>
        </p:nvPicPr>
        <p:blipFill>
          <a:blip r:embed="rId3"/>
          <a:srcRect/>
          <a:stretch>
            <a:fillRect/>
          </a:stretch>
        </p:blipFill>
        <p:spPr bwMode="auto">
          <a:xfrm>
            <a:off x="0" y="4508500"/>
            <a:ext cx="1071563" cy="5429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uapress.info/content/news/2014/10/44767/big2/cb6078d9748ea38f7d6bf2bb6d07afcd1414397507.jpg"/>
          <p:cNvPicPr/>
          <p:nvPr/>
        </p:nvPicPr>
        <p:blipFill>
          <a:blip r:embed="rId2"/>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ПЕРЕСТРЕЛКЕ</a:t>
            </a:r>
            <a:endParaRPr lang="ru-RU" sz="2200" dirty="0" smtClean="0">
              <a:solidFill>
                <a:srgbClr val="FFFFFF"/>
              </a:solidFill>
            </a:endParaRPr>
          </a:p>
        </p:txBody>
      </p:sp>
      <p:sp>
        <p:nvSpPr>
          <p:cNvPr id="6" name="Скругленный прямоугольник 5"/>
          <p:cNvSpPr/>
          <p:nvPr/>
        </p:nvSpPr>
        <p:spPr>
          <a:xfrm>
            <a:off x="714375" y="1125538"/>
            <a:ext cx="8429625"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ctr">
              <a:defRPr/>
            </a:pPr>
            <a:r>
              <a:rPr lang="ru-RU" sz="2200" b="1" u="sng" dirty="0">
                <a:solidFill>
                  <a:srgbClr val="006600"/>
                </a:solidFill>
                <a:latin typeface="Times New Roman" pitchFamily="18" charset="0"/>
                <a:cs typeface="Times New Roman" pitchFamily="18" charset="0"/>
              </a:rPr>
              <a:t>Если вы находитесь в доме (квартире):</a:t>
            </a:r>
            <a:endParaRPr lang="ru-RU" sz="2200" u="sng" dirty="0">
              <a:solidFill>
                <a:srgbClr val="006600"/>
              </a:solidFill>
              <a:latin typeface="Times New Roman" pitchFamily="18" charset="0"/>
              <a:cs typeface="Times New Roman" pitchFamily="18" charset="0"/>
            </a:endParaRPr>
          </a:p>
          <a:p>
            <a:pPr marL="142875" algn="just">
              <a:spcBef>
                <a:spcPts val="1200"/>
              </a:spcBef>
              <a:defRPr/>
            </a:pPr>
            <a:r>
              <a:rPr lang="ru-RU" sz="2100" dirty="0">
                <a:solidFill>
                  <a:schemeClr val="tx1"/>
                </a:solidFill>
                <a:latin typeface="Times New Roman" pitchFamily="18" charset="0"/>
                <a:cs typeface="Times New Roman" pitchFamily="18" charset="0"/>
              </a:rPr>
              <a:t>• </a:t>
            </a:r>
            <a:r>
              <a:rPr lang="ru-RU" sz="2100" b="1" dirty="0">
                <a:solidFill>
                  <a:schemeClr val="tx1"/>
                </a:solidFill>
                <a:latin typeface="Times New Roman" pitchFamily="18" charset="0"/>
                <a:cs typeface="Times New Roman" pitchFamily="18" charset="0"/>
              </a:rPr>
              <a:t>немедленно отойдите от окна;</a:t>
            </a:r>
          </a:p>
          <a:p>
            <a:pPr marL="142875" algn="just">
              <a:defRPr/>
            </a:pPr>
            <a:r>
              <a:rPr lang="ru-RU" sz="2100" b="1" dirty="0">
                <a:solidFill>
                  <a:schemeClr val="tx1"/>
                </a:solidFill>
                <a:latin typeface="Times New Roman" pitchFamily="18" charset="0"/>
                <a:cs typeface="Times New Roman" pitchFamily="18" charset="0"/>
              </a:rPr>
              <a:t>• задерните шторы (палкой, шваброй или за нижний край, сидя на корточках). </a:t>
            </a:r>
          </a:p>
          <a:p>
            <a:pPr marL="142875" algn="just">
              <a:spcBef>
                <a:spcPts val="1200"/>
              </a:spcBef>
              <a:defRPr/>
            </a:pPr>
            <a:r>
              <a:rPr lang="ru-RU" sz="2000" b="1" dirty="0">
                <a:solidFill>
                  <a:srgbClr val="C00000"/>
                </a:solidFill>
                <a:latin typeface="Times New Roman" pitchFamily="18" charset="0"/>
                <a:cs typeface="Times New Roman" pitchFamily="18" charset="0"/>
              </a:rPr>
              <a:t>Только не вставайте в полный рост и не вздумайте высовываться на улицу с целью выяснения обстановки.</a:t>
            </a:r>
          </a:p>
          <a:p>
            <a:pPr marL="142875" algn="just">
              <a:spcBef>
                <a:spcPts val="1200"/>
              </a:spcBef>
              <a:defRPr/>
            </a:pPr>
            <a:r>
              <a:rPr lang="ru-RU" sz="2000" b="1" dirty="0">
                <a:solidFill>
                  <a:schemeClr val="tx1"/>
                </a:solidFill>
                <a:latin typeface="Times New Roman" pitchFamily="18" charset="0"/>
                <a:cs typeface="Times New Roman" pitchFamily="18" charset="0"/>
              </a:rPr>
              <a:t>• </a:t>
            </a:r>
            <a:r>
              <a:rPr lang="ru-RU" sz="2100" b="1" dirty="0">
                <a:solidFill>
                  <a:schemeClr val="tx1"/>
                </a:solidFill>
                <a:latin typeface="Times New Roman" pitchFamily="18" charset="0"/>
                <a:cs typeface="Times New Roman" pitchFamily="18" charset="0"/>
              </a:rPr>
              <a:t>постарайтесь спрятаться за крепкими предметами, например, опрокиньте стол или диван. Когда стрельба стихнет – быстро на корточках или ползком переместитесь в помещение, не подпадающее под обстрел, а лучше не имеющее окон (коридор, ванную, в своем доме – в погреб или гараж).</a:t>
            </a:r>
          </a:p>
          <a:p>
            <a:pPr marL="142875" algn="just">
              <a:spcBef>
                <a:spcPts val="600"/>
              </a:spcBef>
              <a:defRPr/>
            </a:pPr>
            <a:r>
              <a:rPr lang="ru-RU" sz="2100" b="1" dirty="0">
                <a:solidFill>
                  <a:schemeClr val="tx1"/>
                </a:solidFill>
                <a:latin typeface="Times New Roman" pitchFamily="18" charset="0"/>
                <a:cs typeface="Times New Roman" pitchFamily="18" charset="0"/>
              </a:rPr>
              <a:t>• передвигайтесь по квартире, пригнувшись или ползком.</a:t>
            </a:r>
          </a:p>
          <a:p>
            <a:pPr marL="142875">
              <a:defRPr/>
            </a:pPr>
            <a:endParaRPr lang="ru-RU" sz="2200" b="1" dirty="0">
              <a:solidFill>
                <a:schemeClr val="tx1"/>
              </a:solidFill>
              <a:latin typeface="Times New Roman" pitchFamily="18" charset="0"/>
              <a:cs typeface="Times New Roman" pitchFamily="18" charset="0"/>
            </a:endParaRPr>
          </a:p>
        </p:txBody>
      </p:sp>
      <p:pic>
        <p:nvPicPr>
          <p:cNvPr id="8" name="Рисунок 7" descr="C:\Users\admin\Desktop\4.png"/>
          <p:cNvPicPr>
            <a:picLocks noChangeAspect="1"/>
          </p:cNvPicPr>
          <p:nvPr/>
        </p:nvPicPr>
        <p:blipFill>
          <a:blip r:embed="rId3"/>
          <a:srcRect/>
          <a:stretch>
            <a:fillRect/>
          </a:stretch>
        </p:blipFill>
        <p:spPr bwMode="auto">
          <a:xfrm>
            <a:off x="107950" y="2997200"/>
            <a:ext cx="1071563" cy="5413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5" descr="http://www.vizhivai.ru/images/easyblog_images/3303/1355698202_1355355359_1355354635_god_18.jpg"/>
          <p:cNvPicPr>
            <a:picLocks noChangeAspect="1" noChangeArrowheads="1"/>
          </p:cNvPicPr>
          <p:nvPr/>
        </p:nvPicPr>
        <p:blipFill>
          <a:blip r:embed="rId2">
            <a:extLst>
              <a:ext uri="{28A0092B-C50C-407E-A947-70E740481C1C}">
                <a14:useLocalDpi xmlns:a14="http://schemas.microsoft.com/office/drawing/2010/main" val="0"/>
              </a:ext>
            </a:extLst>
          </a:blip>
          <a:srcRect b="72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a:t>
            </a:r>
            <a:r>
              <a:rPr lang="ru-RU" sz="2200" b="1" dirty="0" smtClean="0">
                <a:solidFill>
                  <a:schemeClr val="tx1"/>
                </a:solidFill>
                <a:latin typeface="Times New Roman" pitchFamily="18" charset="0"/>
                <a:cs typeface="Times New Roman" pitchFamily="18" charset="0"/>
              </a:rPr>
              <a:t>ОБСТРЕЛЕ И БОМБАРДИРОВКЕ </a:t>
            </a:r>
            <a:endParaRPr lang="ru-RU" sz="2200" dirty="0" smtClean="0">
              <a:solidFill>
                <a:srgbClr val="FFFFFF"/>
              </a:solidFill>
            </a:endParaRPr>
          </a:p>
        </p:txBody>
      </p:sp>
      <p:sp>
        <p:nvSpPr>
          <p:cNvPr id="7" name="Скругленный прямоугольник 6"/>
          <p:cNvSpPr/>
          <p:nvPr/>
        </p:nvSpPr>
        <p:spPr>
          <a:xfrm>
            <a:off x="357188" y="1143000"/>
            <a:ext cx="8429625" cy="557212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200" b="1" u="sng" dirty="0">
              <a:solidFill>
                <a:schemeClr val="tx1"/>
              </a:solidFill>
              <a:latin typeface="Times New Roman" pitchFamily="18" charset="0"/>
              <a:cs typeface="Times New Roman" pitchFamily="18" charset="0"/>
            </a:endParaRPr>
          </a:p>
          <a:p>
            <a:pPr algn="ctr">
              <a:defRPr/>
            </a:pPr>
            <a:r>
              <a:rPr lang="ru-RU" sz="2200" b="1" u="sng" dirty="0">
                <a:solidFill>
                  <a:srgbClr val="006600"/>
                </a:solidFill>
                <a:latin typeface="Times New Roman" pitchFamily="18" charset="0"/>
                <a:cs typeface="Times New Roman" pitchFamily="18" charset="0"/>
              </a:rPr>
              <a:t>Если вы находитесь на улице</a:t>
            </a:r>
            <a:endParaRPr lang="ru-RU" sz="2200" u="sng" dirty="0">
              <a:solidFill>
                <a:srgbClr val="006600"/>
              </a:solidFill>
              <a:latin typeface="Times New Roman" pitchFamily="18" charset="0"/>
              <a:cs typeface="Times New Roman" pitchFamily="18" charset="0"/>
            </a:endParaRPr>
          </a:p>
          <a:p>
            <a:pPr algn="just">
              <a:spcBef>
                <a:spcPts val="600"/>
              </a:spcBef>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Если вы услышали свист снаряда (он похож больше на шорох), а через 2-3 секунды — взрыв, сразу падайте на землю. Не паникуйте: уже то, что вы слышите сам звук полета, означает, что снаряд пролетел достаточно далеко от вас, а те секунды перед взрывом лишь подтвердили достаточно безопасное расстояние. Однако следующий снаряд полетит ближе к вам, поэтому вместо самоуспокоения быстро и внимательно оглянитесь вокруг: где можно спрятаться надежнее?</a:t>
            </a:r>
          </a:p>
          <a:p>
            <a:pPr algn="just">
              <a:spcBef>
                <a:spcPts val="600"/>
              </a:spcBef>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Если есть какой-то выступ (даже тротуар — то рядом с ним), канава, любой выступ или углубление в земле — воспользуйтесь этой естественной защитой. Если рядом есть какая-то бетонная конструкция — лечь рядом с ней.</a:t>
            </a:r>
          </a:p>
          <a:p>
            <a:pPr algn="just">
              <a:spcBef>
                <a:spcPts val="600"/>
              </a:spcBef>
              <a:defRPr/>
            </a:pPr>
            <a:r>
              <a:rPr lang="ru-RU" sz="2000" b="1" dirty="0">
                <a:solidFill>
                  <a:schemeClr val="tx1"/>
                </a:solidFill>
                <a:latin typeface="Times New Roman" pitchFamily="18" charset="0"/>
                <a:cs typeface="Times New Roman" pitchFamily="18" charset="0"/>
              </a:rPr>
              <a:t>• Лежать нужно, чтобы снизить шанс попадания осколков. Все это не поможет, если прямое попадание, но снизит шансы на осколочное ранение. Осколки летят вверх и по касательной. Если человек стоит — больше шансов оказаться у них на пути, нежели если лежит.</a:t>
            </a:r>
          </a:p>
          <a:p>
            <a:pPr>
              <a:defRPr/>
            </a:pPr>
            <a:endParaRPr lang="ru-RU" sz="2200" dirty="0">
              <a:solidFill>
                <a:schemeClr val="tx1"/>
              </a:solidFill>
              <a:latin typeface="Times New Roman" pitchFamily="18" charset="0"/>
              <a:cs typeface="Times New Roman" pitchFamily="18" charset="0"/>
            </a:endParaRPr>
          </a:p>
        </p:txBody>
      </p:sp>
      <p:pic>
        <p:nvPicPr>
          <p:cNvPr id="8" name="irc_mi" descr="http://pixabay.com/static/uploads/photo/2013/07/12/17/41/danger-152252_640.png"/>
          <p:cNvPicPr/>
          <p:nvPr/>
        </p:nvPicPr>
        <p:blipFill>
          <a:blip r:embed="rId3"/>
          <a:srcRect/>
          <a:stretch>
            <a:fillRect/>
          </a:stretch>
        </p:blipFill>
        <p:spPr bwMode="auto">
          <a:xfrm>
            <a:off x="7524750" y="333375"/>
            <a:ext cx="1285875" cy="10715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Рисунок 5" descr="Война бомбардиров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a:t>
            </a:r>
            <a:r>
              <a:rPr lang="ru-RU" sz="2200" b="1" dirty="0" smtClean="0">
                <a:solidFill>
                  <a:schemeClr val="tx1"/>
                </a:solidFill>
                <a:latin typeface="Times New Roman" pitchFamily="18" charset="0"/>
                <a:cs typeface="Times New Roman" pitchFamily="18" charset="0"/>
              </a:rPr>
              <a:t>ОБСТРЕЛЕ И БОМБАРДИРОВКЕ </a:t>
            </a:r>
            <a:endParaRPr lang="ru-RU" sz="2200" dirty="0" smtClean="0">
              <a:solidFill>
                <a:srgbClr val="FFFFFF"/>
              </a:solidFill>
            </a:endParaRPr>
          </a:p>
        </p:txBody>
      </p:sp>
      <p:sp>
        <p:nvSpPr>
          <p:cNvPr id="7" name="Скругленный прямоугольник 6"/>
          <p:cNvSpPr/>
          <p:nvPr/>
        </p:nvSpPr>
        <p:spPr>
          <a:xfrm>
            <a:off x="357188" y="1000125"/>
            <a:ext cx="8429625" cy="571500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r>
              <a:rPr lang="ru-RU" sz="2200" b="1" u="sng" dirty="0">
                <a:solidFill>
                  <a:srgbClr val="006600"/>
                </a:solidFill>
                <a:latin typeface="Times New Roman" pitchFamily="18" charset="0"/>
                <a:cs typeface="Times New Roman" pitchFamily="18" charset="0"/>
              </a:rPr>
              <a:t>Если Вы находитесь в транспорте:</a:t>
            </a:r>
            <a:endParaRPr lang="ru-RU" sz="2200" u="sng" dirty="0">
              <a:solidFill>
                <a:srgbClr val="006600"/>
              </a:solidFill>
              <a:latin typeface="Times New Roman" pitchFamily="18" charset="0"/>
              <a:cs typeface="Times New Roman" pitchFamily="18" charset="0"/>
            </a:endParaRPr>
          </a:p>
          <a:p>
            <a:pPr algn="just">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Если первые взрывы застали вас в дороге в автомобиле, не рассчитывайте, что на авто вы сможете быстро убежать от обстрела. Вы не знаете, в какую сторону перенесется огонь, и не начнется ли дальше обстрел. Кроме того, бензобак вашего авто добавляет опасного риска обгореть. Поэтому немедленно останавливайте машину и быстрее ищите укрытие ползком.</a:t>
            </a:r>
          </a:p>
          <a:p>
            <a:pPr algn="just">
              <a:defRPr/>
            </a:pPr>
            <a:r>
              <a:rPr lang="ru-RU" sz="2000" b="1" dirty="0">
                <a:solidFill>
                  <a:schemeClr val="tx1"/>
                </a:solidFill>
                <a:latin typeface="Times New Roman" pitchFamily="18" charset="0"/>
                <a:cs typeface="Times New Roman" pitchFamily="18" charset="0"/>
              </a:rPr>
              <a:t>• Если обстрел застал вас в маршрутке, троллейбусе или трамвае, следует немедленно остановить транспорт, отбежать от дороги в направлении «от зданий и сооружений» и залечь на землю. Оглянитесь и глазами поищите более надежное укрытие неподалеку. Перебегать следует короткими быстрыми бросками сразу после следующего взрыва.</a:t>
            </a:r>
          </a:p>
          <a:p>
            <a:pPr>
              <a:spcBef>
                <a:spcPts val="600"/>
              </a:spcBef>
              <a:spcAft>
                <a:spcPts val="600"/>
              </a:spcAft>
              <a:defRPr/>
            </a:pPr>
            <a:r>
              <a:rPr lang="ru-RU" sz="2000" b="1" dirty="0">
                <a:solidFill>
                  <a:srgbClr val="C00000"/>
                </a:solidFill>
                <a:latin typeface="Times New Roman" pitchFamily="18" charset="0"/>
                <a:cs typeface="Times New Roman" pitchFamily="18" charset="0"/>
              </a:rPr>
              <a:t>   Не находитесь рядом с транспортом!</a:t>
            </a:r>
            <a:r>
              <a:rPr lang="ru-RU" sz="2000" dirty="0">
                <a:solidFill>
                  <a:schemeClr val="tx1"/>
                </a:solidFill>
                <a:latin typeface="Times New Roman" pitchFamily="18" charset="0"/>
                <a:cs typeface="Times New Roman" pitchFamily="18" charset="0"/>
              </a:rPr>
              <a:t>                                                                                   </a:t>
            </a:r>
          </a:p>
          <a:p>
            <a:pPr algn="just">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Если будут бить, то сначала в машину, а попадет в нее, она взорвется вместе с человеком. Надо вылезти, лучше с противоположной от обстрела стороны, и ползком отойти дальше,  </a:t>
            </a:r>
          </a:p>
          <a:p>
            <a:pPr algn="just">
              <a:defRPr/>
            </a:pPr>
            <a:r>
              <a:rPr lang="ru-RU" sz="2000" b="1" dirty="0">
                <a:solidFill>
                  <a:schemeClr val="tx1"/>
                </a:solidFill>
                <a:latin typeface="Times New Roman" pitchFamily="18" charset="0"/>
                <a:cs typeface="Times New Roman" pitchFamily="18" charset="0"/>
              </a:rPr>
              <a:t>потом лечь.</a:t>
            </a:r>
          </a:p>
          <a:p>
            <a:pPr>
              <a:defRPr/>
            </a:pPr>
            <a:endParaRPr lang="ru-RU" sz="2200" dirty="0">
              <a:solidFill>
                <a:schemeClr val="tx1"/>
              </a:solidFill>
              <a:latin typeface="Times New Roman" pitchFamily="18" charset="0"/>
              <a:cs typeface="Times New Roman" pitchFamily="18" charset="0"/>
            </a:endParaRPr>
          </a:p>
        </p:txBody>
      </p:sp>
      <p:pic>
        <p:nvPicPr>
          <p:cNvPr id="8" name="Рисунок 7" descr="C:\Users\admin\Desktop\4.png"/>
          <p:cNvPicPr>
            <a:picLocks noChangeAspect="1"/>
          </p:cNvPicPr>
          <p:nvPr/>
        </p:nvPicPr>
        <p:blipFill>
          <a:blip r:embed="rId3"/>
          <a:srcRect/>
          <a:stretch>
            <a:fillRect/>
          </a:stretch>
        </p:blipFill>
        <p:spPr bwMode="auto">
          <a:xfrm>
            <a:off x="0" y="5013325"/>
            <a:ext cx="1000125" cy="500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rc_mi" descr="http://img1.1tv.ru/imgsize640x360/PR20140610190637.JPG"/>
          <p:cNvPicPr/>
          <p:nvPr/>
        </p:nvPicPr>
        <p:blipFill>
          <a:blip r:embed="rId2"/>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a:t>
            </a:r>
            <a:r>
              <a:rPr lang="ru-RU" sz="2200" b="1" dirty="0" smtClean="0">
                <a:solidFill>
                  <a:schemeClr val="tx1"/>
                </a:solidFill>
                <a:latin typeface="Times New Roman" pitchFamily="18" charset="0"/>
                <a:cs typeface="Times New Roman" pitchFamily="18" charset="0"/>
              </a:rPr>
              <a:t>ОБСТРЕЛЕ И БОМБАРДИРОВКЕ </a:t>
            </a:r>
            <a:endParaRPr lang="ru-RU" sz="2200" dirty="0" smtClean="0">
              <a:solidFill>
                <a:srgbClr val="FFFFFF"/>
              </a:solidFill>
            </a:endParaRPr>
          </a:p>
        </p:txBody>
      </p:sp>
      <p:sp>
        <p:nvSpPr>
          <p:cNvPr id="7" name="Скругленный прямоугольник 6"/>
          <p:cNvSpPr/>
          <p:nvPr/>
        </p:nvSpPr>
        <p:spPr>
          <a:xfrm>
            <a:off x="539750" y="981075"/>
            <a:ext cx="8429625" cy="571500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r>
              <a:rPr lang="ru-RU" sz="2200" b="1" u="sng" dirty="0">
                <a:solidFill>
                  <a:srgbClr val="006600"/>
                </a:solidFill>
                <a:latin typeface="Times New Roman" pitchFamily="18" charset="0"/>
                <a:cs typeface="Times New Roman" pitchFamily="18" charset="0"/>
              </a:rPr>
              <a:t>Если Вы находитесь в доме (здание, помещении):</a:t>
            </a:r>
            <a:endParaRPr lang="ru-RU" sz="2200" u="sng" dirty="0">
              <a:solidFill>
                <a:srgbClr val="006600"/>
              </a:solidFill>
              <a:latin typeface="Times New Roman" pitchFamily="18" charset="0"/>
              <a:cs typeface="Times New Roman" pitchFamily="18" charset="0"/>
            </a:endParaRPr>
          </a:p>
          <a:p>
            <a:pPr algn="just">
              <a:spcBef>
                <a:spcPts val="600"/>
              </a:spcBef>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Если в доме есть подвал — спуститься в подвал.</a:t>
            </a:r>
          </a:p>
          <a:p>
            <a:pPr algn="just">
              <a:defRPr/>
            </a:pPr>
            <a:r>
              <a:rPr lang="ru-RU" sz="2000" b="1" dirty="0">
                <a:solidFill>
                  <a:schemeClr val="tx1"/>
                </a:solidFill>
                <a:latin typeface="Times New Roman" pitchFamily="18" charset="0"/>
                <a:cs typeface="Times New Roman" pitchFamily="18" charset="0"/>
              </a:rPr>
              <a:t>• Если подвала нет — спуститься на нижние этажи. Чем ниже, тем лучше. В идеале — всем на первый этаж.</a:t>
            </a:r>
          </a:p>
          <a:p>
            <a:pPr algn="just">
              <a:defRPr/>
            </a:pPr>
            <a:r>
              <a:rPr lang="ru-RU" sz="2000" b="1" dirty="0">
                <a:solidFill>
                  <a:schemeClr val="tx1"/>
                </a:solidFill>
                <a:latin typeface="Times New Roman" pitchFamily="18" charset="0"/>
                <a:cs typeface="Times New Roman" pitchFamily="18" charset="0"/>
              </a:rPr>
              <a:t>• Заранее найти самую внутреннюю комнату, чем больше бетона вокруг, тем лучше (найти несущие стены), если все комнаты внешние — выйти на лестничную площадку.</a:t>
            </a:r>
          </a:p>
          <a:p>
            <a:pPr algn="just">
              <a:spcBef>
                <a:spcPts val="600"/>
              </a:spcBef>
              <a:spcAft>
                <a:spcPts val="600"/>
              </a:spcAft>
              <a:defRPr/>
            </a:pPr>
            <a:r>
              <a:rPr lang="ru-RU" sz="2000" b="1" dirty="0">
                <a:solidFill>
                  <a:srgbClr val="C00000"/>
                </a:solidFill>
                <a:latin typeface="Times New Roman" pitchFamily="18" charset="0"/>
                <a:cs typeface="Times New Roman" pitchFamily="18" charset="0"/>
              </a:rPr>
              <a:t>Ни в коем случае не находиться напротив окон!</a:t>
            </a:r>
          </a:p>
          <a:p>
            <a:pPr algn="just">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Если известно, с какой стороны ведется обстрел, то выбрать самую удаленную комнату с противоположной стороны.</a:t>
            </a:r>
          </a:p>
          <a:p>
            <a:pPr algn="just">
              <a:defRPr/>
            </a:pPr>
            <a:r>
              <a:rPr lang="ru-RU" sz="2000" b="1" dirty="0">
                <a:solidFill>
                  <a:schemeClr val="tx1"/>
                </a:solidFill>
                <a:latin typeface="Times New Roman" pitchFamily="18" charset="0"/>
                <a:cs typeface="Times New Roman" pitchFamily="18" charset="0"/>
              </a:rPr>
              <a:t>• В том месте, что будет выбрано, сесть на пол у стены — чем ниже человек находится во время попадания снаряда, тем больше шансов, что его не зацепит осколком. Опять же, не напротив окон. Окна можно оборудовать диванными подушками (большими, плотными, но лучше мешками с песком), закрыть массивной мебелью, но не пустой (набить мешками с песком или вещами, но плотно). Это лучше, чем незащищенные окна и стекла.</a:t>
            </a:r>
          </a:p>
          <a:p>
            <a:pPr>
              <a:defRPr/>
            </a:pPr>
            <a:endParaRPr lang="ru-RU" sz="2200" dirty="0">
              <a:solidFill>
                <a:schemeClr val="tx1"/>
              </a:solidFill>
              <a:latin typeface="Times New Roman" pitchFamily="18" charset="0"/>
              <a:cs typeface="Times New Roman" pitchFamily="18" charset="0"/>
            </a:endParaRPr>
          </a:p>
        </p:txBody>
      </p:sp>
      <p:pic>
        <p:nvPicPr>
          <p:cNvPr id="11" name="Рисунок 10" descr="C:\Users\admin\Desktop\4.png"/>
          <p:cNvPicPr>
            <a:picLocks noChangeAspect="1"/>
          </p:cNvPicPr>
          <p:nvPr/>
        </p:nvPicPr>
        <p:blipFill>
          <a:blip r:embed="rId3"/>
          <a:srcRect/>
          <a:stretch>
            <a:fillRect/>
          </a:stretch>
        </p:blipFill>
        <p:spPr bwMode="auto">
          <a:xfrm>
            <a:off x="0" y="3141663"/>
            <a:ext cx="1071563" cy="5413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rc_mi" descr="http://moypodval.ru/wp-content/uploads/marshevaya-lestnitsa.jpg"/>
          <p:cNvPicPr/>
          <p:nvPr/>
        </p:nvPicPr>
        <p:blipFill>
          <a:blip r:embed="rId2"/>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a:t>
            </a:r>
            <a:r>
              <a:rPr lang="ru-RU" sz="2200" b="1" dirty="0" smtClean="0">
                <a:solidFill>
                  <a:schemeClr val="tx1"/>
                </a:solidFill>
                <a:latin typeface="Times New Roman" pitchFamily="18" charset="0"/>
                <a:cs typeface="Times New Roman" pitchFamily="18" charset="0"/>
              </a:rPr>
              <a:t>ОБСТРЕЛЕ И БОМБАРДИРОВКЕ </a:t>
            </a:r>
            <a:endParaRPr lang="ru-RU" sz="2200" dirty="0" smtClean="0">
              <a:solidFill>
                <a:srgbClr val="FFFFFF"/>
              </a:solidFill>
            </a:endParaRPr>
          </a:p>
        </p:txBody>
      </p:sp>
      <p:sp>
        <p:nvSpPr>
          <p:cNvPr id="7" name="Скругленный прямоугольник 6"/>
          <p:cNvSpPr/>
          <p:nvPr/>
        </p:nvSpPr>
        <p:spPr>
          <a:xfrm>
            <a:off x="357188" y="1000125"/>
            <a:ext cx="8429625" cy="571500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defRPr/>
            </a:pPr>
            <a:r>
              <a:rPr lang="ru-RU" sz="2200" b="1" dirty="0">
                <a:solidFill>
                  <a:srgbClr val="006600"/>
                </a:solidFill>
                <a:latin typeface="Times New Roman" pitchFamily="18" charset="0"/>
                <a:cs typeface="Times New Roman" pitchFamily="18" charset="0"/>
              </a:rPr>
              <a:t> ВЫВОД. При обстреле и бомбардировке можно спрятаться в </a:t>
            </a:r>
            <a:r>
              <a:rPr lang="ru-RU" sz="2200" b="1" u="sng" dirty="0">
                <a:solidFill>
                  <a:srgbClr val="006600"/>
                </a:solidFill>
                <a:latin typeface="Times New Roman" pitchFamily="18" charset="0"/>
                <a:cs typeface="Times New Roman" pitchFamily="18" charset="0"/>
              </a:rPr>
              <a:t>следующих местах:</a:t>
            </a:r>
            <a:r>
              <a:rPr lang="ru-RU" sz="2200" u="sng" dirty="0">
                <a:solidFill>
                  <a:srgbClr val="006600"/>
                </a:solidFill>
                <a:latin typeface="Times New Roman" pitchFamily="18" charset="0"/>
                <a:cs typeface="Times New Roman" pitchFamily="18" charset="0"/>
              </a:rPr>
              <a:t> </a:t>
            </a:r>
          </a:p>
          <a:p>
            <a:pPr algn="just">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в специально оборудованном </a:t>
            </a:r>
            <a:r>
              <a:rPr lang="ru-RU" sz="2000" b="1" dirty="0" smtClean="0">
                <a:solidFill>
                  <a:schemeClr val="tx1"/>
                </a:solidFill>
                <a:latin typeface="Times New Roman" pitchFamily="18" charset="0"/>
                <a:cs typeface="Times New Roman" pitchFamily="18" charset="0"/>
              </a:rPr>
              <a:t>убежище. </a:t>
            </a:r>
            <a:r>
              <a:rPr lang="ru-RU" sz="2000" b="1" dirty="0">
                <a:solidFill>
                  <a:schemeClr val="tx1"/>
                </a:solidFill>
                <a:latin typeface="Times New Roman" pitchFamily="18" charset="0"/>
                <a:cs typeface="Times New Roman" pitchFamily="18" charset="0"/>
              </a:rPr>
              <a:t>От обычного Жэковского подвала </a:t>
            </a:r>
            <a:r>
              <a:rPr lang="ru-RU" sz="2000" b="1" dirty="0" smtClean="0">
                <a:solidFill>
                  <a:schemeClr val="tx1"/>
                </a:solidFill>
                <a:latin typeface="Times New Roman" pitchFamily="18" charset="0"/>
                <a:cs typeface="Times New Roman" pitchFamily="18" charset="0"/>
              </a:rPr>
              <a:t>настоящее убежище </a:t>
            </a:r>
            <a:r>
              <a:rPr lang="ru-RU" sz="2000" b="1" dirty="0">
                <a:solidFill>
                  <a:schemeClr val="tx1"/>
                </a:solidFill>
                <a:latin typeface="Times New Roman" pitchFamily="18" charset="0"/>
                <a:cs typeface="Times New Roman" pitchFamily="18" charset="0"/>
              </a:rPr>
              <a:t>отличается толстым надежным перекрытием над головой, системой вентиляции и наличием двух (и более) выходов на поверхность;</a:t>
            </a:r>
          </a:p>
          <a:p>
            <a:pPr algn="just">
              <a:defRPr/>
            </a:pPr>
            <a:r>
              <a:rPr lang="ru-RU" sz="2000" b="1" dirty="0">
                <a:solidFill>
                  <a:schemeClr val="tx1"/>
                </a:solidFill>
                <a:latin typeface="Times New Roman" pitchFamily="18" charset="0"/>
                <a:cs typeface="Times New Roman" pitchFamily="18" charset="0"/>
              </a:rPr>
              <a:t>• в подземном переходе;</a:t>
            </a:r>
          </a:p>
          <a:p>
            <a:pPr algn="just">
              <a:defRPr/>
            </a:pPr>
            <a:r>
              <a:rPr lang="ru-RU" sz="2000" b="1" dirty="0" smtClean="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в любой канаве, траншее или яме; </a:t>
            </a:r>
          </a:p>
          <a:p>
            <a:pPr algn="just">
              <a:defRPr/>
            </a:pPr>
            <a:r>
              <a:rPr lang="ru-RU" sz="2000" b="1" dirty="0">
                <a:solidFill>
                  <a:schemeClr val="tx1"/>
                </a:solidFill>
                <a:latin typeface="Times New Roman" pitchFamily="18" charset="0"/>
                <a:cs typeface="Times New Roman" pitchFamily="18" charset="0"/>
              </a:rPr>
              <a:t>• в широкой трубе водостока под дорогой (не стоит лезть слишком глубоко, максимум на 3-4 метра);</a:t>
            </a:r>
          </a:p>
          <a:p>
            <a:pPr algn="just">
              <a:defRPr/>
            </a:pPr>
            <a:r>
              <a:rPr lang="ru-RU" sz="2000" b="1" dirty="0">
                <a:solidFill>
                  <a:schemeClr val="tx1"/>
                </a:solidFill>
                <a:latin typeface="Times New Roman" pitchFamily="18" charset="0"/>
                <a:cs typeface="Times New Roman" pitchFamily="18" charset="0"/>
              </a:rPr>
              <a:t>• вдоль высокого бордюра или фундамента забора;</a:t>
            </a:r>
          </a:p>
          <a:p>
            <a:pPr algn="just">
              <a:defRPr/>
            </a:pPr>
            <a:r>
              <a:rPr lang="ru-RU" sz="2000" b="1" dirty="0">
                <a:solidFill>
                  <a:schemeClr val="tx1"/>
                </a:solidFill>
                <a:latin typeface="Times New Roman" pitchFamily="18" charset="0"/>
                <a:cs typeface="Times New Roman" pitchFamily="18" charset="0"/>
              </a:rPr>
              <a:t>• в очень глубоком подвале под капитальными домами старой застройки (желательно, чтобы он имел 2 выхода);</a:t>
            </a:r>
          </a:p>
          <a:p>
            <a:pPr algn="just">
              <a:defRPr/>
            </a:pPr>
            <a:r>
              <a:rPr lang="ru-RU" sz="2000" b="1" dirty="0">
                <a:solidFill>
                  <a:schemeClr val="tx1"/>
                </a:solidFill>
                <a:latin typeface="Times New Roman" pitchFamily="18" charset="0"/>
                <a:cs typeface="Times New Roman" pitchFamily="18" charset="0"/>
              </a:rPr>
              <a:t>• в смотровой яме открытого (на воздухе) гаража или СТО;</a:t>
            </a:r>
          </a:p>
          <a:p>
            <a:pPr algn="just">
              <a:defRPr/>
            </a:pPr>
            <a:r>
              <a:rPr lang="ru-RU" sz="2000" b="1" dirty="0">
                <a:solidFill>
                  <a:schemeClr val="tx1"/>
                </a:solidFill>
                <a:latin typeface="Times New Roman" pitchFamily="18" charset="0"/>
                <a:cs typeface="Times New Roman" pitchFamily="18" charset="0"/>
              </a:rPr>
              <a:t>• в ямах - «воронках», оставшихся от предыдущих обстрелов или авианалетов.</a:t>
            </a: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defRPr/>
            </a:pPr>
            <a:endParaRPr lang="ru-RU" sz="2000" dirty="0">
              <a:solidFill>
                <a:schemeClr val="tx1"/>
              </a:solidFill>
              <a:latin typeface="Times New Roman" pitchFamily="18" charset="0"/>
              <a:cs typeface="Times New Roman" pitchFamily="18" charset="0"/>
            </a:endParaRPr>
          </a:p>
          <a:p>
            <a:pPr>
              <a:defRPr/>
            </a:pPr>
            <a:endParaRPr lang="ru-RU" sz="2200" dirty="0">
              <a:solidFill>
                <a:schemeClr val="tx1"/>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Рабочие мои документы\КУРСЫ\для кутка ЦЗ та стендів\Фото и картинки для памяток и стендов\Террор.акты, военные действия\b9c82db6d1ce45aa94f0e4d00261e8f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solidFill>
                  <a:schemeClr val="tx1"/>
                </a:solidFill>
                <a:latin typeface="Times New Roman" pitchFamily="18" charset="0"/>
                <a:cs typeface="Times New Roman" pitchFamily="18" charset="0"/>
              </a:rPr>
              <a:t>ВЗРЫВООПАСНЫЕ ПРЕДМЕТЫ</a:t>
            </a:r>
            <a:endParaRPr lang="ru-RU" sz="2200" dirty="0" smtClean="0">
              <a:solidFill>
                <a:srgbClr val="FFFFFF"/>
              </a:solidFill>
            </a:endParaRPr>
          </a:p>
        </p:txBody>
      </p:sp>
      <p:sp>
        <p:nvSpPr>
          <p:cNvPr id="7" name="Скругленный прямоугольник 6"/>
          <p:cNvSpPr/>
          <p:nvPr/>
        </p:nvSpPr>
        <p:spPr>
          <a:xfrm>
            <a:off x="357188" y="1071563"/>
            <a:ext cx="8429625" cy="5643562"/>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r>
              <a:rPr lang="ru-RU" sz="2100" b="1" dirty="0">
                <a:solidFill>
                  <a:schemeClr val="tx1"/>
                </a:solidFill>
                <a:latin typeface="Times New Roman" pitchFamily="18" charset="0"/>
                <a:cs typeface="Times New Roman" pitchFamily="18" charset="0"/>
              </a:rPr>
              <a:t>Под</a:t>
            </a:r>
            <a:r>
              <a:rPr lang="ru-RU" sz="2100" dirty="0">
                <a:solidFill>
                  <a:schemeClr val="tx1"/>
                </a:solidFill>
                <a:latin typeface="Times New Roman" pitchFamily="18" charset="0"/>
                <a:cs typeface="Times New Roman" pitchFamily="18" charset="0"/>
              </a:rPr>
              <a:t> </a:t>
            </a:r>
            <a:r>
              <a:rPr lang="ru-RU" sz="2100" b="1" dirty="0">
                <a:solidFill>
                  <a:srgbClr val="006600"/>
                </a:solidFill>
                <a:latin typeface="Times New Roman" pitchFamily="18" charset="0"/>
                <a:cs typeface="Times New Roman" pitchFamily="18" charset="0"/>
              </a:rPr>
              <a:t>взрывоопасными предметами (ВОП)  </a:t>
            </a:r>
            <a:r>
              <a:rPr lang="ru-RU" sz="2100" b="1" dirty="0">
                <a:solidFill>
                  <a:schemeClr val="tx1"/>
                </a:solidFill>
                <a:latin typeface="Times New Roman" pitchFamily="18" charset="0"/>
                <a:cs typeface="Times New Roman" pitchFamily="18" charset="0"/>
              </a:rPr>
              <a:t>следует понимать любые устройства, средства, подозрительные предметы, которые способны при определенных условиях воздействия на них взрываться</a:t>
            </a:r>
            <a:r>
              <a:rPr lang="ru-RU" sz="2100" dirty="0">
                <a:solidFill>
                  <a:schemeClr val="tx1"/>
                </a:solidFill>
                <a:latin typeface="Times New Roman" pitchFamily="18" charset="0"/>
                <a:cs typeface="Times New Roman" pitchFamily="18" charset="0"/>
              </a:rPr>
              <a:t>.</a:t>
            </a:r>
          </a:p>
          <a:p>
            <a:pPr algn="just">
              <a:spcBef>
                <a:spcPts val="600"/>
              </a:spcBef>
              <a:defRPr/>
            </a:pPr>
            <a:r>
              <a:rPr lang="ru-RU" sz="2100" b="1" dirty="0">
                <a:solidFill>
                  <a:schemeClr val="tx1"/>
                </a:solidFill>
                <a:latin typeface="Times New Roman" pitchFamily="18" charset="0"/>
                <a:cs typeface="Times New Roman" pitchFamily="18" charset="0"/>
              </a:rPr>
              <a:t>Следует понимать, что на территории, где ведутся боевые действия, есть большая вероятность наткнуться на не разорвавшийся боеприпас (снаряд).</a:t>
            </a:r>
          </a:p>
          <a:p>
            <a:pPr algn="just">
              <a:spcBef>
                <a:spcPts val="600"/>
              </a:spcBef>
              <a:defRPr/>
            </a:pPr>
            <a:r>
              <a:rPr lang="ru-RU" sz="2100" b="1" dirty="0">
                <a:solidFill>
                  <a:schemeClr val="tx1"/>
                </a:solidFill>
                <a:latin typeface="Times New Roman" pitchFamily="18" charset="0"/>
                <a:cs typeface="Times New Roman" pitchFamily="18" charset="0"/>
              </a:rPr>
              <a:t>Взрывоопасные предметы могут быть обнаружены повсюду: в полях, огородах, в лесах и парках, в реках и озёрах, в домах, подвалах, на детских площадках, на территориях бывших артиллерийских полигонов.</a:t>
            </a: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spcBef>
                <a:spcPts val="600"/>
              </a:spcBef>
              <a:defRPr/>
            </a:pPr>
            <a:endParaRPr lang="ru-RU" sz="2000" dirty="0">
              <a:solidFill>
                <a:schemeClr val="tx1"/>
              </a:solidFill>
              <a:latin typeface="Times New Roman" pitchFamily="18" charset="0"/>
              <a:cs typeface="Times New Roman" pitchFamily="18" charset="0"/>
            </a:endParaRPr>
          </a:p>
          <a:p>
            <a:pPr>
              <a:spcBef>
                <a:spcPts val="600"/>
              </a:spcBef>
              <a:defRPr/>
            </a:pPr>
            <a:r>
              <a:rPr lang="ru-RU" sz="2000" dirty="0">
                <a:solidFill>
                  <a:schemeClr val="tx1"/>
                </a:solidFill>
                <a:latin typeface="Times New Roman" pitchFamily="18" charset="0"/>
                <a:cs typeface="Times New Roman" pitchFamily="18" charset="0"/>
              </a:rPr>
              <a:t> </a:t>
            </a: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defRPr/>
            </a:pPr>
            <a:endParaRPr lang="ru-RU" sz="2000" dirty="0">
              <a:solidFill>
                <a:schemeClr val="tx1"/>
              </a:solidFill>
              <a:latin typeface="Times New Roman" pitchFamily="18" charset="0"/>
              <a:cs typeface="Times New Roman" pitchFamily="18" charset="0"/>
            </a:endParaRPr>
          </a:p>
          <a:p>
            <a:pPr>
              <a:defRPr/>
            </a:pPr>
            <a:endParaRPr lang="ru-RU" sz="2200" dirty="0">
              <a:solidFill>
                <a:schemeClr val="tx1"/>
              </a:solidFill>
              <a:latin typeface="Times New Roman" pitchFamily="18" charset="0"/>
              <a:cs typeface="Times New Roman" pitchFamily="18" charset="0"/>
            </a:endParaRPr>
          </a:p>
        </p:txBody>
      </p:sp>
      <p:pic>
        <p:nvPicPr>
          <p:cNvPr id="10" name="Рисунок 9" descr="&amp;Vcy;&amp;icy;&amp;kcy;&amp;tcy;&amp;ocy;&amp;rcy; &amp;Gcy;&amp;Ucy;&amp;Scy;&amp;IEcy;&amp;Jcy;&amp;Ncy;&amp;Ocy;&amp;Vcy;"/>
          <p:cNvPicPr/>
          <p:nvPr/>
        </p:nvPicPr>
        <p:blipFill>
          <a:blip r:embed="rId3" cstate="print">
            <a:extLst/>
          </a:blip>
          <a:srcRect b="23469"/>
          <a:stretch>
            <a:fillRect/>
          </a:stretch>
        </p:blipFill>
        <p:spPr bwMode="auto">
          <a:xfrm>
            <a:off x="4000496" y="4714884"/>
            <a:ext cx="3929090" cy="1928826"/>
          </a:xfrm>
          <a:prstGeom prst="rect">
            <a:avLst/>
          </a:prstGeom>
          <a:ln>
            <a:noFill/>
          </a:ln>
          <a:effectLst>
            <a:softEdge rad="112500"/>
          </a:effectLst>
        </p:spPr>
      </p:pic>
    </p:spTree>
  </p:cSld>
  <p:clrMapOvr>
    <a:masterClrMapping/>
  </p:clrMapOvr>
  <p:transition>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144"/>
          <p:cNvSpPr txBox="1">
            <a:spLocks noGrp="1"/>
          </p:cNvSpPr>
          <p:nvPr>
            <p:ph type="body" idx="1"/>
          </p:nvPr>
        </p:nvSpPr>
        <p:spPr>
          <a:xfrm>
            <a:off x="500063" y="1214438"/>
            <a:ext cx="8229600" cy="2836862"/>
          </a:xfrm>
        </p:spPr>
        <p:txBody>
          <a:bodyPr tIns="45700" bIns="45700"/>
          <a:lstStyle/>
          <a:p>
            <a:pPr marL="0" indent="457200" algn="just" eaLnBrk="1" hangingPunct="1">
              <a:spcBef>
                <a:spcPct val="0"/>
              </a:spcBef>
              <a:buClr>
                <a:srgbClr val="000000"/>
              </a:buClr>
              <a:buSzPct val="25000"/>
              <a:buFont typeface="Times New Roman" panose="02020603050405020304" pitchFamily="18" charset="0"/>
              <a:buNone/>
            </a:pPr>
            <a:r>
              <a:rPr lang="ru-RU" altLang="ru-RU" sz="2400" dirty="0" smtClean="0">
                <a:latin typeface="Times New Roman" panose="02020603050405020304" pitchFamily="18" charset="0"/>
                <a:cs typeface="Times New Roman" panose="02020603050405020304" pitchFamily="18" charset="0"/>
                <a:sym typeface="Times New Roman" panose="02020603050405020304" pitchFamily="18" charset="0"/>
              </a:rPr>
              <a:t>Анализ военно-политической ситуации показывает насколько нестабильная обстановка в мире. Только начиная с 90-х г. XX века на земном шаре произошли 41</a:t>
            </a:r>
            <a:r>
              <a:rPr lang="ru-RU" altLang="ru-RU" sz="2400" i="1" dirty="0" smtClean="0">
                <a:latin typeface="Times New Roman" panose="02020603050405020304" pitchFamily="18" charset="0"/>
                <a:cs typeface="Times New Roman" panose="02020603050405020304" pitchFamily="18" charset="0"/>
                <a:sym typeface="Times New Roman" panose="02020603050405020304" pitchFamily="18" charset="0"/>
              </a:rPr>
              <a:t> ограниченная война</a:t>
            </a:r>
            <a:r>
              <a:rPr lang="ru-RU" altLang="ru-RU" sz="2400" dirty="0" smtClean="0">
                <a:latin typeface="Times New Roman" panose="02020603050405020304" pitchFamily="18" charset="0"/>
                <a:cs typeface="Times New Roman" panose="02020603050405020304" pitchFamily="18" charset="0"/>
                <a:sym typeface="Times New Roman" panose="02020603050405020304" pitchFamily="18" charset="0"/>
              </a:rPr>
              <a:t> и около 38</a:t>
            </a:r>
            <a:r>
              <a:rPr lang="ru-RU" altLang="ru-RU" sz="2400" i="1" dirty="0" smtClean="0">
                <a:latin typeface="Times New Roman" panose="02020603050405020304" pitchFamily="18" charset="0"/>
                <a:cs typeface="Times New Roman" panose="02020603050405020304" pitchFamily="18" charset="0"/>
                <a:sym typeface="Times New Roman" panose="02020603050405020304" pitchFamily="18" charset="0"/>
              </a:rPr>
              <a:t> локальных военных конфликтов</a:t>
            </a:r>
            <a:r>
              <a:rPr lang="ru-RU" altLang="ru-RU" sz="2400" dirty="0" smtClean="0">
                <a:latin typeface="Times New Roman" panose="02020603050405020304" pitchFamily="18" charset="0"/>
                <a:cs typeface="Times New Roman" panose="02020603050405020304" pitchFamily="18" charset="0"/>
                <a:sym typeface="Times New Roman" panose="02020603050405020304" pitchFamily="18" charset="0"/>
              </a:rPr>
              <a:t>, некоторые из них актуальны до сих пор – война в Ираке, Сирии и других восточных странах, а теперь в Украине.</a:t>
            </a:r>
          </a:p>
        </p:txBody>
      </p:sp>
      <p:pic>
        <p:nvPicPr>
          <p:cNvPr id="146" name="Shape 146"/>
          <p:cNvPicPr preferRelativeResize="0"/>
          <p:nvPr/>
        </p:nvPicPr>
        <p:blipFill rotWithShape="1">
          <a:blip r:embed="rId3">
            <a:alphaModFix/>
          </a:blip>
          <a:srcRect/>
          <a:stretch/>
        </p:blipFill>
        <p:spPr>
          <a:xfrm>
            <a:off x="2714612" y="3500438"/>
            <a:ext cx="5396039" cy="3071834"/>
          </a:xfrm>
          <a:prstGeom prst="rect">
            <a:avLst/>
          </a:prstGeom>
          <a:ln>
            <a:noFill/>
          </a:ln>
          <a:effectLst>
            <a:softEdge rad="112500"/>
          </a:effectLst>
        </p:spPr>
      </p:pic>
      <p:sp>
        <p:nvSpPr>
          <p:cNvPr id="7" name="Shape 127"/>
          <p:cNvSpPr txBox="1">
            <a:spLocks noGrp="1"/>
          </p:cNvSpPr>
          <p:nvPr>
            <p:ph type="title"/>
          </p:nvPr>
        </p:nvSpPr>
        <p:spPr>
          <a:xfrm>
            <a:off x="428625" y="214313"/>
            <a:ext cx="8301038" cy="7747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tIns="45700" bIns="45700">
            <a:noAutofit/>
          </a:bodyPr>
          <a:lstStyle/>
          <a:p>
            <a:pPr eaLnBrk="1" hangingPunct="1">
              <a:spcBef>
                <a:spcPct val="0"/>
              </a:spcBef>
              <a:buClr>
                <a:srgbClr val="000000"/>
              </a:buClr>
              <a:buSzPct val="25000"/>
              <a:buFont typeface="Times New Roman" panose="02020603050405020304" pitchFamily="18" charset="0"/>
              <a:buNone/>
            </a:pPr>
            <a:r>
              <a:rPr lang="ru-RU" altLang="ru-RU" sz="2800" b="1" dirty="0" smtClean="0">
                <a:latin typeface="Times New Roman" panose="02020603050405020304" pitchFamily="18" charset="0"/>
                <a:cs typeface="Times New Roman" panose="02020603050405020304" pitchFamily="18" charset="0"/>
                <a:sym typeface="Times New Roman" panose="02020603050405020304" pitchFamily="18" charset="0"/>
              </a:rPr>
              <a:t>Из истории:</a:t>
            </a:r>
          </a:p>
        </p:txBody>
      </p:sp>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Рабочие мои документы\КУРСЫ\для кутка ЦЗ та стендів\Фото и картинки для памяток и стендов\Террор.акты, военные действия\b9c82db6d1ce45aa94f0e4d00261e8f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Блок-схема: альтернативный процесс 5"/>
          <p:cNvSpPr/>
          <p:nvPr/>
        </p:nvSpPr>
        <p:spPr>
          <a:xfrm>
            <a:off x="1428750" y="285750"/>
            <a:ext cx="6357938" cy="5715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200" b="1" i="1" dirty="0">
                <a:solidFill>
                  <a:schemeClr val="tx1"/>
                </a:solidFill>
                <a:latin typeface="Times New Roman" pitchFamily="18" charset="0"/>
                <a:cs typeface="Times New Roman" pitchFamily="18" charset="0"/>
              </a:rPr>
              <a:t>К взрывоопасным предметам (ВОП) относятся:</a:t>
            </a:r>
          </a:p>
        </p:txBody>
      </p:sp>
      <p:sp>
        <p:nvSpPr>
          <p:cNvPr id="8" name="Блок-схема: альтернативный процесс 7"/>
          <p:cNvSpPr/>
          <p:nvPr/>
        </p:nvSpPr>
        <p:spPr>
          <a:xfrm>
            <a:off x="428625" y="1214438"/>
            <a:ext cx="3714750" cy="1571625"/>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b="1" i="1" dirty="0">
                <a:solidFill>
                  <a:schemeClr val="tx1"/>
                </a:solidFill>
                <a:latin typeface="Times New Roman" pitchFamily="18" charset="0"/>
                <a:cs typeface="Times New Roman" pitchFamily="18" charset="0"/>
              </a:rPr>
              <a:t>боеприпасы</a:t>
            </a:r>
            <a:r>
              <a:rPr lang="ru-RU" sz="2000" dirty="0">
                <a:solidFill>
                  <a:schemeClr val="tx1"/>
                </a:solidFill>
                <a:latin typeface="Times New Roman" pitchFamily="18" charset="0"/>
                <a:cs typeface="Times New Roman" pitchFamily="18" charset="0"/>
              </a:rPr>
              <a:t> - изделия военной техники одноразового применения, предназначенные для поражения живой силы противника:</a:t>
            </a:r>
          </a:p>
        </p:txBody>
      </p:sp>
      <p:sp>
        <p:nvSpPr>
          <p:cNvPr id="9" name="Блок-схема: альтернативный процесс 8"/>
          <p:cNvSpPr/>
          <p:nvPr/>
        </p:nvSpPr>
        <p:spPr>
          <a:xfrm>
            <a:off x="4357688" y="1214438"/>
            <a:ext cx="4429125" cy="1571625"/>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b="1" i="1" dirty="0">
                <a:solidFill>
                  <a:schemeClr val="tx1"/>
                </a:solidFill>
                <a:latin typeface="Times New Roman" pitchFamily="18" charset="0"/>
                <a:cs typeface="Times New Roman" pitchFamily="18" charset="0"/>
              </a:rPr>
              <a:t>самодельные взрывные устройства</a:t>
            </a:r>
            <a:r>
              <a:rPr lang="ru-RU" sz="2000" dirty="0">
                <a:solidFill>
                  <a:schemeClr val="tx1"/>
                </a:solidFill>
                <a:latin typeface="Times New Roman" pitchFamily="18" charset="0"/>
                <a:cs typeface="Times New Roman" pitchFamily="18" charset="0"/>
              </a:rPr>
              <a:t> - это устройства, в которых применен хотя бы один из элементов конструкции самодельного изготовления:</a:t>
            </a:r>
          </a:p>
        </p:txBody>
      </p:sp>
      <p:cxnSp>
        <p:nvCxnSpPr>
          <p:cNvPr id="14" name="Прямая со стрелкой 13"/>
          <p:cNvCxnSpPr/>
          <p:nvPr/>
        </p:nvCxnSpPr>
        <p:spPr>
          <a:xfrm rot="5400000">
            <a:off x="3910806" y="518319"/>
            <a:ext cx="357188" cy="1035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6" idx="2"/>
          </p:cNvCxnSpPr>
          <p:nvPr/>
        </p:nvCxnSpPr>
        <p:spPr>
          <a:xfrm rot="16200000" flipH="1">
            <a:off x="4983163" y="482600"/>
            <a:ext cx="285750" cy="1035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Блок-схема: альтернативный процесс 17"/>
          <p:cNvSpPr/>
          <p:nvPr/>
        </p:nvSpPr>
        <p:spPr>
          <a:xfrm>
            <a:off x="428596"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боевые части ракет</a:t>
            </a:r>
          </a:p>
        </p:txBody>
      </p:sp>
      <p:sp>
        <p:nvSpPr>
          <p:cNvPr id="19" name="Блок-схема: альтернативный процесс 18"/>
          <p:cNvSpPr/>
          <p:nvPr/>
        </p:nvSpPr>
        <p:spPr>
          <a:xfrm>
            <a:off x="928662"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авиационные бомбы</a:t>
            </a:r>
          </a:p>
        </p:txBody>
      </p:sp>
      <p:sp>
        <p:nvSpPr>
          <p:cNvPr id="20" name="Блок-схема: альтернативный процесс 19"/>
          <p:cNvSpPr/>
          <p:nvPr/>
        </p:nvSpPr>
        <p:spPr>
          <a:xfrm>
            <a:off x="1428728" y="3000372"/>
            <a:ext cx="642942"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артиллерийские боеприпасы (снаряды, мины, выстрелы)</a:t>
            </a:r>
          </a:p>
        </p:txBody>
      </p:sp>
      <p:sp>
        <p:nvSpPr>
          <p:cNvPr id="21" name="Блок-схема: альтернативный процесс 20"/>
          <p:cNvSpPr/>
          <p:nvPr/>
        </p:nvSpPr>
        <p:spPr>
          <a:xfrm>
            <a:off x="2143108" y="3000372"/>
            <a:ext cx="857256"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инженерные боеприпасы (противотанковые и противопехотные мины</a:t>
            </a:r>
            <a:r>
              <a:rPr lang="ru-RU" b="1" kern="0" dirty="0">
                <a:solidFill>
                  <a:schemeClr val="tx1"/>
                </a:solidFill>
                <a:sym typeface="Arial"/>
              </a:rPr>
              <a:t>)</a:t>
            </a:r>
          </a:p>
        </p:txBody>
      </p:sp>
      <p:sp>
        <p:nvSpPr>
          <p:cNvPr id="22" name="Блок-схема: альтернативный процесс 21"/>
          <p:cNvSpPr/>
          <p:nvPr/>
        </p:nvSpPr>
        <p:spPr>
          <a:xfrm>
            <a:off x="3071802"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ручные гранаты</a:t>
            </a:r>
          </a:p>
        </p:txBody>
      </p:sp>
      <p:sp>
        <p:nvSpPr>
          <p:cNvPr id="23" name="Блок-схема: альтернативный процесс 22"/>
          <p:cNvSpPr/>
          <p:nvPr/>
        </p:nvSpPr>
        <p:spPr>
          <a:xfrm>
            <a:off x="3571868" y="3000372"/>
            <a:ext cx="1357322"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стрелковые боеприпасы (патроны к пистолетам, карабинам, автоматам, пулеметам), пиротехнические средства</a:t>
            </a:r>
          </a:p>
        </p:txBody>
      </p:sp>
      <p:sp>
        <p:nvSpPr>
          <p:cNvPr id="24" name="Блок-схема: альтернативный процесс 23"/>
          <p:cNvSpPr/>
          <p:nvPr/>
        </p:nvSpPr>
        <p:spPr>
          <a:xfrm>
            <a:off x="5000628"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взрывпакеты</a:t>
            </a:r>
          </a:p>
        </p:txBody>
      </p:sp>
      <p:sp>
        <p:nvSpPr>
          <p:cNvPr id="25" name="Блок-схема: альтернативный процесс 24"/>
          <p:cNvSpPr/>
          <p:nvPr/>
        </p:nvSpPr>
        <p:spPr>
          <a:xfrm>
            <a:off x="7500958" y="3000372"/>
            <a:ext cx="1285884"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мины-сюрпризы, имитирующие предметы домашнего обихода или вещи, привлекающие внимани</a:t>
            </a:r>
            <a:r>
              <a:rPr lang="ru-RU" kern="0" dirty="0">
                <a:sym typeface="Arial"/>
              </a:rPr>
              <a:t>е</a:t>
            </a:r>
          </a:p>
        </p:txBody>
      </p:sp>
      <p:sp>
        <p:nvSpPr>
          <p:cNvPr id="27" name="Блок-схема: альтернативный процесс 26"/>
          <p:cNvSpPr/>
          <p:nvPr/>
        </p:nvSpPr>
        <p:spPr>
          <a:xfrm>
            <a:off x="7000892"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ловушки</a:t>
            </a:r>
          </a:p>
        </p:txBody>
      </p:sp>
      <p:sp>
        <p:nvSpPr>
          <p:cNvPr id="28" name="Блок-схема: альтернативный процесс 27"/>
          <p:cNvSpPr/>
          <p:nvPr/>
        </p:nvSpPr>
        <p:spPr>
          <a:xfrm>
            <a:off x="6500826"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самодельные мины</a:t>
            </a:r>
          </a:p>
        </p:txBody>
      </p:sp>
      <p:cxnSp>
        <p:nvCxnSpPr>
          <p:cNvPr id="29" name="Прямая со стрелкой 28"/>
          <p:cNvCxnSpPr/>
          <p:nvPr/>
        </p:nvCxnSpPr>
        <p:spPr>
          <a:xfrm rot="16200000" flipH="1">
            <a:off x="7590632" y="2339181"/>
            <a:ext cx="285750" cy="103663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rot="10800000" flipV="1">
            <a:off x="6643688" y="2714625"/>
            <a:ext cx="571500"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endCxn id="27" idx="0"/>
          </p:cNvCxnSpPr>
          <p:nvPr/>
        </p:nvCxnSpPr>
        <p:spPr>
          <a:xfrm rot="5400000">
            <a:off x="7073107" y="2856706"/>
            <a:ext cx="285750" cy="158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a:endCxn id="23" idx="0"/>
          </p:cNvCxnSpPr>
          <p:nvPr/>
        </p:nvCxnSpPr>
        <p:spPr>
          <a:xfrm>
            <a:off x="3000375" y="2714625"/>
            <a:ext cx="1249363"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a:off x="2857500" y="2714625"/>
            <a:ext cx="2322513"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a:off x="2857500" y="2714625"/>
            <a:ext cx="392113"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rot="5400000">
            <a:off x="2500313" y="2714625"/>
            <a:ext cx="357188" cy="35718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rot="10800000" flipV="1">
            <a:off x="1714500" y="2714625"/>
            <a:ext cx="1143000"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rot="10800000" flipV="1">
            <a:off x="1143000" y="2714625"/>
            <a:ext cx="1714500"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rot="10800000" flipV="1">
            <a:off x="642938" y="2714625"/>
            <a:ext cx="2214562"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descr="РСЗО УРАГАН СИСТЕМА ЗАЛПОВОГО ОГНЯ">
            <a:hlinkClick r:id="rId2"/>
          </p:cNvPr>
          <p:cNvPicPr/>
          <p:nvPr/>
        </p:nvPicPr>
        <p:blipFill>
          <a:blip r:embed="rId3"/>
          <a:srcRect/>
          <a:stretch>
            <a:fillRect/>
          </a:stretch>
        </p:blipFill>
        <p:spPr bwMode="auto">
          <a:xfrm>
            <a:off x="0" y="0"/>
            <a:ext cx="9144000" cy="6858000"/>
          </a:xfrm>
          <a:prstGeom prst="rect">
            <a:avLst/>
          </a:prstGeom>
          <a:noFill/>
          <a:ln>
            <a:noFill/>
          </a:ln>
          <a:effectLst>
            <a:outerShdw blurRad="50800" dist="38100" dir="2700000" sx="101000" sy="101000" algn="tl" rotWithShape="0">
              <a:prstClr val="black">
                <a:alpha val="50000"/>
              </a:prstClr>
            </a:outerShdw>
          </a:effectLst>
        </p:spPr>
      </p:pic>
      <p:sp>
        <p:nvSpPr>
          <p:cNvPr id="30" name="Выноска со стрелкой вниз 29"/>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a:t>
            </a:r>
            <a:r>
              <a:rPr lang="ru-RU" sz="2200" b="1" dirty="0" smtClean="0">
                <a:solidFill>
                  <a:schemeClr val="tx1"/>
                </a:solidFill>
                <a:latin typeface="Times New Roman" pitchFamily="18" charset="0"/>
                <a:cs typeface="Times New Roman" pitchFamily="18" charset="0"/>
              </a:rPr>
              <a:t>ОБНАРУЖЕНИИ ВЗРЫВООПАСНОГО ПРЕДМЕТА</a:t>
            </a:r>
            <a:endParaRPr lang="ru-RU" sz="2200" dirty="0" smtClean="0">
              <a:solidFill>
                <a:srgbClr val="FFFFFF"/>
              </a:solidFill>
            </a:endParaRPr>
          </a:p>
        </p:txBody>
      </p:sp>
      <p:sp>
        <p:nvSpPr>
          <p:cNvPr id="31" name="Скругленный прямоугольник 30"/>
          <p:cNvSpPr/>
          <p:nvPr/>
        </p:nvSpPr>
        <p:spPr>
          <a:xfrm>
            <a:off x="357188" y="1214438"/>
            <a:ext cx="8429625" cy="5454650"/>
          </a:xfrm>
          <a:prstGeom prst="round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lgn="ctr">
              <a:defRPr/>
            </a:pPr>
            <a:endParaRPr lang="ru-RU" sz="2200" b="1" u="sng" dirty="0">
              <a:solidFill>
                <a:schemeClr val="tx1"/>
              </a:solidFill>
              <a:latin typeface="Times New Roman" pitchFamily="18" charset="0"/>
              <a:cs typeface="Times New Roman" pitchFamily="18" charset="0"/>
            </a:endParaRPr>
          </a:p>
          <a:p>
            <a:pPr algn="ctr">
              <a:defRPr/>
            </a:pPr>
            <a:r>
              <a:rPr lang="ru-RU" sz="2200" b="1" dirty="0">
                <a:solidFill>
                  <a:srgbClr val="006600"/>
                </a:solidFill>
                <a:latin typeface="Times New Roman" pitchFamily="18" charset="0"/>
                <a:cs typeface="Times New Roman" pitchFamily="18" charset="0"/>
              </a:rPr>
              <a:t>В случае обнаружения взрывоопасного предмета                                                                                                         или внешне схожего на него предмет</a:t>
            </a:r>
          </a:p>
          <a:p>
            <a:pPr>
              <a:spcBef>
                <a:spcPts val="600"/>
              </a:spcBef>
              <a:defRPr/>
            </a:pPr>
            <a:r>
              <a:rPr lang="ru-RU" sz="2200" b="1" u="sng" dirty="0">
                <a:solidFill>
                  <a:schemeClr val="tx1"/>
                </a:solidFill>
                <a:latin typeface="Times New Roman" pitchFamily="18" charset="0"/>
                <a:cs typeface="Times New Roman" pitchFamily="18" charset="0"/>
              </a:rPr>
              <a:t>Необходимо:</a:t>
            </a:r>
            <a:endParaRPr lang="ru-RU" sz="2200" u="sng" dirty="0">
              <a:solidFill>
                <a:schemeClr val="tx1"/>
              </a:solidFill>
              <a:latin typeface="Times New Roman" pitchFamily="18" charset="0"/>
              <a:cs typeface="Times New Roman" pitchFamily="18" charset="0"/>
            </a:endParaRPr>
          </a:p>
          <a:p>
            <a:pPr>
              <a:defRPr/>
            </a:pPr>
            <a:r>
              <a:rPr lang="ru-RU" sz="2400"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не паникуйте;</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немедленно сообщить о находке в МЧС </a:t>
            </a:r>
            <a:r>
              <a:rPr lang="ru-RU" sz="2200" b="1" dirty="0" smtClean="0">
                <a:solidFill>
                  <a:schemeClr val="tx1"/>
                </a:solidFill>
                <a:latin typeface="Times New Roman" pitchFamily="18" charset="0"/>
                <a:cs typeface="Times New Roman" pitchFamily="18" charset="0"/>
              </a:rPr>
              <a:t>по </a:t>
            </a:r>
            <a:r>
              <a:rPr lang="ru-RU" sz="2200" b="1" dirty="0">
                <a:solidFill>
                  <a:schemeClr val="tx1"/>
                </a:solidFill>
                <a:latin typeface="Times New Roman" pitchFamily="18" charset="0"/>
                <a:cs typeface="Times New Roman" pitchFamily="18" charset="0"/>
              </a:rPr>
              <a:t>телефону «</a:t>
            </a:r>
            <a:r>
              <a:rPr lang="ru-RU" sz="2200" b="1" dirty="0" smtClean="0">
                <a:solidFill>
                  <a:schemeClr val="tx1"/>
                </a:solidFill>
                <a:latin typeface="Times New Roman" pitchFamily="18" charset="0"/>
                <a:cs typeface="Times New Roman" pitchFamily="18" charset="0"/>
              </a:rPr>
              <a:t>112».  </a:t>
            </a:r>
            <a:r>
              <a:rPr lang="ru-RU" sz="2200" b="1" dirty="0">
                <a:solidFill>
                  <a:schemeClr val="tx1"/>
                </a:solidFill>
                <a:latin typeface="Times New Roman" pitchFamily="18" charset="0"/>
                <a:cs typeface="Times New Roman" pitchFamily="18" charset="0"/>
              </a:rPr>
              <a:t>или  полицию </a:t>
            </a:r>
            <a:r>
              <a:rPr lang="ru-RU" sz="2200" b="1" dirty="0" smtClean="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по телефону «102»</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хорошо запомнить место обнаружения предмета, установить предупредительные знаки, используя различные подручные материалы: ветку с завязанным платком или куском материи, колья с листком бумаги или что-то т.п.;  </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держаться от него на достаточном расстоянии;</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никого не подпускать к предмету до прибытия полиции или МЧС.</a:t>
            </a: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u="sng"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spcBef>
                <a:spcPts val="600"/>
              </a:spcBef>
              <a:defRPr/>
            </a:pPr>
            <a:endParaRPr lang="ru-RU" sz="2000" dirty="0">
              <a:solidFill>
                <a:schemeClr val="tx1"/>
              </a:solidFill>
              <a:latin typeface="Times New Roman" pitchFamily="18" charset="0"/>
              <a:cs typeface="Times New Roman" pitchFamily="18" charset="0"/>
            </a:endParaRPr>
          </a:p>
          <a:p>
            <a:pPr>
              <a:spcBef>
                <a:spcPts val="600"/>
              </a:spcBef>
              <a:defRPr/>
            </a:pPr>
            <a:r>
              <a:rPr lang="ru-RU" sz="2000" dirty="0">
                <a:solidFill>
                  <a:schemeClr val="tx1"/>
                </a:solidFill>
                <a:latin typeface="Times New Roman" pitchFamily="18" charset="0"/>
                <a:cs typeface="Times New Roman" pitchFamily="18" charset="0"/>
              </a:rPr>
              <a:t> </a:t>
            </a: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defRPr/>
            </a:pPr>
            <a:endParaRPr lang="ru-RU" sz="2000" dirty="0">
              <a:solidFill>
                <a:schemeClr val="tx1"/>
              </a:solidFill>
              <a:latin typeface="Times New Roman" pitchFamily="18" charset="0"/>
              <a:cs typeface="Times New Roman" pitchFamily="18" charset="0"/>
            </a:endParaRPr>
          </a:p>
          <a:p>
            <a:pPr>
              <a:defRPr/>
            </a:pPr>
            <a:endParaRPr lang="ru-RU" sz="2200" dirty="0">
              <a:solidFill>
                <a:schemeClr val="tx1"/>
              </a:solidFill>
              <a:latin typeface="Times New Roman" pitchFamily="18" charset="0"/>
              <a:cs typeface="Times New Roman" pitchFamily="18" charset="0"/>
            </a:endParaRPr>
          </a:p>
        </p:txBody>
      </p:sp>
      <p:pic>
        <p:nvPicPr>
          <p:cNvPr id="37" name="Рисунок 36" descr="C:\Users\admin\Desktop\2.png"/>
          <p:cNvPicPr>
            <a:picLocks noChangeAspect="1"/>
          </p:cNvPicPr>
          <p:nvPr/>
        </p:nvPicPr>
        <p:blipFill>
          <a:blip r:embed="rId4"/>
          <a:srcRect/>
          <a:stretch>
            <a:fillRect/>
          </a:stretch>
        </p:blipFill>
        <p:spPr bwMode="auto">
          <a:xfrm>
            <a:off x="7786688" y="857250"/>
            <a:ext cx="1357312" cy="11128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descr="РСЗО УРАГАН СИСТЕМА ЗАЛПОВОГО ОГНЯ">
            <a:hlinkClick r:id="rId2"/>
          </p:cNvPr>
          <p:cNvPicPr/>
          <p:nvPr/>
        </p:nvPicPr>
        <p:blipFill>
          <a:blip r:embed="rId3"/>
          <a:srcRect/>
          <a:stretch>
            <a:fillRect/>
          </a:stretch>
        </p:blipFill>
        <p:spPr bwMode="auto">
          <a:xfrm>
            <a:off x="0" y="0"/>
            <a:ext cx="9144000" cy="6858000"/>
          </a:xfrm>
          <a:prstGeom prst="rect">
            <a:avLst/>
          </a:prstGeom>
          <a:noFill/>
          <a:ln>
            <a:noFill/>
          </a:ln>
          <a:effectLst>
            <a:outerShdw blurRad="50800" dist="38100" dir="2700000" sx="101000" sy="101000" algn="tl" rotWithShape="0">
              <a:prstClr val="black">
                <a:alpha val="50000"/>
              </a:prstClr>
            </a:outerShdw>
          </a:effectLst>
        </p:spPr>
      </p:pic>
      <p:sp>
        <p:nvSpPr>
          <p:cNvPr id="30" name="Выноска со стрелкой вниз 29"/>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dirty="0" smtClean="0">
                <a:latin typeface="Times New Roman" pitchFamily="18" charset="0"/>
                <a:cs typeface="Times New Roman" pitchFamily="18" charset="0"/>
                <a:sym typeface="Times New Roman" pitchFamily="18" charset="0"/>
              </a:rPr>
              <a:t>ПРИ </a:t>
            </a:r>
            <a:r>
              <a:rPr lang="ru-RU" sz="2200" b="1" dirty="0" smtClean="0">
                <a:solidFill>
                  <a:schemeClr val="tx1"/>
                </a:solidFill>
                <a:latin typeface="Times New Roman" pitchFamily="18" charset="0"/>
                <a:cs typeface="Times New Roman" pitchFamily="18" charset="0"/>
              </a:rPr>
              <a:t>ОБНАРУЖЕНИИ ВЗРЫВООПАСНОГО ПРЕДМЕТА</a:t>
            </a:r>
            <a:endParaRPr lang="ru-RU" sz="2200" dirty="0" smtClean="0">
              <a:solidFill>
                <a:srgbClr val="FFFFFF"/>
              </a:solidFill>
            </a:endParaRPr>
          </a:p>
        </p:txBody>
      </p:sp>
      <p:sp>
        <p:nvSpPr>
          <p:cNvPr id="31" name="Скругленный прямоугольник 30"/>
          <p:cNvSpPr/>
          <p:nvPr/>
        </p:nvSpPr>
        <p:spPr>
          <a:xfrm>
            <a:off x="357188" y="1196975"/>
            <a:ext cx="8429625" cy="5518150"/>
          </a:xfrm>
          <a:prstGeom prst="round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r>
              <a:rPr lang="ru-RU" sz="2200" b="1" u="sng" dirty="0">
                <a:solidFill>
                  <a:schemeClr val="tx1"/>
                </a:solidFill>
                <a:latin typeface="Times New Roman" pitchFamily="18" charset="0"/>
                <a:cs typeface="Times New Roman" pitchFamily="18" charset="0"/>
              </a:rPr>
              <a:t>Категорически запрещается:</a:t>
            </a:r>
          </a:p>
          <a:p>
            <a:pPr>
              <a:spcBef>
                <a:spcPts val="1200"/>
              </a:spcBef>
              <a:defRPr/>
            </a:pPr>
            <a:r>
              <a:rPr lang="ru-RU" sz="2000"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сдвигать с места, перекатывать, брать в руки взрывоопасный предмет;</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поднимать, переносить, класть в карманы или сумки;</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бросать предмет в костер, разводить костер над ним или вблизи него;</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закапывать в землю или бросать в водоемы;</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предпринимать попытки к разборке или распиливанию;</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наносить удары;</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оказывать любые температурные, звуковые,  электромагнитные воздействия на взрывчатый предмет;</a:t>
            </a:r>
          </a:p>
          <a:p>
            <a:pPr>
              <a:defRPr/>
            </a:pPr>
            <a:r>
              <a:rPr lang="ru-RU" sz="20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пользоваться </a:t>
            </a:r>
            <a:r>
              <a:rPr lang="ru-RU" sz="2200" b="1" dirty="0" err="1">
                <a:solidFill>
                  <a:schemeClr val="tx1"/>
                </a:solidFill>
                <a:latin typeface="Times New Roman" pitchFamily="18" charset="0"/>
                <a:cs typeface="Times New Roman" pitchFamily="18" charset="0"/>
              </a:rPr>
              <a:t>электрозажигалками</a:t>
            </a:r>
            <a:r>
              <a:rPr lang="ru-RU" sz="2200" b="1">
                <a:solidFill>
                  <a:schemeClr val="tx1"/>
                </a:solidFill>
                <a:latin typeface="Times New Roman" pitchFamily="18" charset="0"/>
                <a:cs typeface="Times New Roman" pitchFamily="18" charset="0"/>
              </a:rPr>
              <a:t>,  курить;</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собирать и сдавать ВОП в качестве металлолома.</a:t>
            </a: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spcBef>
                <a:spcPts val="600"/>
              </a:spcBef>
              <a:defRPr/>
            </a:pPr>
            <a:endParaRPr lang="ru-RU" sz="2000">
              <a:solidFill>
                <a:schemeClr val="tx1"/>
              </a:solidFill>
              <a:latin typeface="Times New Roman" pitchFamily="18" charset="0"/>
              <a:cs typeface="Times New Roman" pitchFamily="18" charset="0"/>
            </a:endParaRPr>
          </a:p>
          <a:p>
            <a:pPr>
              <a:spcBef>
                <a:spcPts val="600"/>
              </a:spcBef>
              <a:defRPr/>
            </a:pPr>
            <a:r>
              <a:rPr lang="ru-RU" sz="2000">
                <a:solidFill>
                  <a:schemeClr val="tx1"/>
                </a:solidFill>
                <a:latin typeface="Times New Roman" pitchFamily="18" charset="0"/>
                <a:cs typeface="Times New Roman" pitchFamily="18" charset="0"/>
              </a:rPr>
              <a:t> </a:t>
            </a:r>
          </a:p>
          <a:p>
            <a:pPr algn="just">
              <a:defRPr/>
            </a:pPr>
            <a:endParaRPr lang="ru-RU" sz="2000">
              <a:solidFill>
                <a:schemeClr val="tx1"/>
              </a:solidFill>
              <a:latin typeface="Times New Roman" pitchFamily="18" charset="0"/>
              <a:cs typeface="Times New Roman" pitchFamily="18" charset="0"/>
            </a:endParaRPr>
          </a:p>
          <a:p>
            <a:pPr algn="just">
              <a:defRPr/>
            </a:pPr>
            <a:endParaRPr lang="ru-RU" sz="2000">
              <a:solidFill>
                <a:schemeClr val="tx1"/>
              </a:solidFill>
              <a:latin typeface="Times New Roman" pitchFamily="18" charset="0"/>
              <a:cs typeface="Times New Roman" pitchFamily="18" charset="0"/>
            </a:endParaRPr>
          </a:p>
          <a:p>
            <a:pPr algn="just">
              <a:defRPr/>
            </a:pPr>
            <a:endParaRPr lang="ru-RU" sz="2000">
              <a:solidFill>
                <a:schemeClr val="tx1"/>
              </a:solidFill>
              <a:latin typeface="Times New Roman" pitchFamily="18" charset="0"/>
              <a:cs typeface="Times New Roman" pitchFamily="18" charset="0"/>
            </a:endParaRPr>
          </a:p>
          <a:p>
            <a:pPr>
              <a:defRPr/>
            </a:pPr>
            <a:endParaRPr lang="ru-RU" sz="2000">
              <a:solidFill>
                <a:schemeClr val="tx1"/>
              </a:solidFill>
              <a:latin typeface="Times New Roman" pitchFamily="18" charset="0"/>
              <a:cs typeface="Times New Roman" pitchFamily="18" charset="0"/>
            </a:endParaRPr>
          </a:p>
          <a:p>
            <a:pPr>
              <a:defRPr/>
            </a:pPr>
            <a:endParaRPr lang="ru-RU" sz="2200">
              <a:solidFill>
                <a:schemeClr val="tx1"/>
              </a:solidFill>
              <a:latin typeface="Times New Roman" pitchFamily="18" charset="0"/>
              <a:cs typeface="Times New Roman" pitchFamily="18" charset="0"/>
            </a:endParaRPr>
          </a:p>
        </p:txBody>
      </p:sp>
      <p:pic>
        <p:nvPicPr>
          <p:cNvPr id="5" name="Рисунок 4" descr="C:\Users\admin\Desktop\2.png"/>
          <p:cNvPicPr>
            <a:picLocks noChangeAspect="1"/>
          </p:cNvPicPr>
          <p:nvPr/>
        </p:nvPicPr>
        <p:blipFill>
          <a:blip r:embed="rId4"/>
          <a:srcRect/>
          <a:stretch>
            <a:fillRect/>
          </a:stretch>
        </p:blipFill>
        <p:spPr bwMode="auto">
          <a:xfrm>
            <a:off x="7786688" y="857250"/>
            <a:ext cx="1357312" cy="11128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395288" y="571500"/>
            <a:ext cx="8280400" cy="5881688"/>
          </a:xfrm>
          <a:prstGeom prst="round2DiagRect">
            <a:avLst>
              <a:gd name="adj1" fmla="val 34214"/>
              <a:gd name="adj2" fmla="val 0"/>
            </a:avLst>
          </a:prstGeom>
          <a:solidFill>
            <a:schemeClr val="accent4">
              <a:lumMod val="40000"/>
              <a:lumOff val="60000"/>
              <a:alpha val="6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b="1" i="1" dirty="0">
              <a:solidFill>
                <a:srgbClr val="10253F"/>
              </a:solidFill>
              <a:cs typeface="Arial" pitchFamily="34" charset="0"/>
            </a:endParaRPr>
          </a:p>
          <a:p>
            <a:pPr>
              <a:defRPr/>
            </a:pPr>
            <a:endParaRPr lang="ru-RU" sz="2400" b="1" i="1" dirty="0">
              <a:solidFill>
                <a:srgbClr val="10253F"/>
              </a:solidFill>
              <a:cs typeface="Arial" pitchFamily="34" charset="0"/>
            </a:endParaRPr>
          </a:p>
          <a:p>
            <a:pPr>
              <a:defRPr/>
            </a:pPr>
            <a:endParaRPr lang="ru-RU" sz="2400" b="1" i="1" dirty="0">
              <a:solidFill>
                <a:srgbClr val="10253F"/>
              </a:solidFill>
              <a:cs typeface="Arial" pitchFamily="34" charset="0"/>
            </a:endParaRPr>
          </a:p>
          <a:p>
            <a:pPr>
              <a:defRPr/>
            </a:pPr>
            <a:endParaRPr lang="ru-RU" sz="2400" b="1" i="1" dirty="0">
              <a:solidFill>
                <a:srgbClr val="10253F"/>
              </a:solidFill>
              <a:cs typeface="Arial" pitchFamily="34" charset="0"/>
            </a:endParaRPr>
          </a:p>
          <a:p>
            <a:pPr>
              <a:defRPr/>
            </a:pPr>
            <a:r>
              <a:rPr lang="ru-RU" sz="2400" b="1" i="1" dirty="0">
                <a:solidFill>
                  <a:srgbClr val="10253F"/>
                </a:solidFill>
                <a:cs typeface="Arial" pitchFamily="34" charset="0"/>
              </a:rPr>
              <a:t>      </a:t>
            </a:r>
            <a:endParaRPr lang="ru-RU" sz="2400" dirty="0">
              <a:solidFill>
                <a:srgbClr val="10253F"/>
              </a:solidFill>
              <a:cs typeface="Arial" pitchFamily="34" charset="0"/>
            </a:endParaRPr>
          </a:p>
          <a:p>
            <a:pPr algn="just">
              <a:defRPr/>
            </a:pPr>
            <a:endParaRPr lang="ru-RU" sz="2400" b="1" dirty="0" smtClean="0">
              <a:solidFill>
                <a:srgbClr val="10253F"/>
              </a:solidFill>
              <a:latin typeface="Times New Roman" pitchFamily="18" charset="0"/>
              <a:cs typeface="Times New Roman" pitchFamily="18" charset="0"/>
            </a:endParaRPr>
          </a:p>
          <a:p>
            <a:pPr algn="just">
              <a:defRPr/>
            </a:pPr>
            <a:r>
              <a:rPr lang="ru-RU" sz="2400" b="1" dirty="0" smtClean="0">
                <a:solidFill>
                  <a:srgbClr val="C00000"/>
                </a:solidFill>
                <a:latin typeface="Times New Roman" pitchFamily="18" charset="0"/>
                <a:cs typeface="Times New Roman" pitchFamily="18" charset="0"/>
              </a:rPr>
              <a:t>Рекомендации для населения в </a:t>
            </a:r>
            <a:r>
              <a:rPr lang="ru-RU" sz="2400" b="1" dirty="0" err="1" smtClean="0">
                <a:solidFill>
                  <a:srgbClr val="C00000"/>
                </a:solidFill>
                <a:latin typeface="Times New Roman" pitchFamily="18" charset="0"/>
                <a:cs typeface="Times New Roman" pitchFamily="18" charset="0"/>
              </a:rPr>
              <a:t>случие</a:t>
            </a:r>
            <a:r>
              <a:rPr lang="ru-RU" sz="2400" b="1" dirty="0" smtClean="0">
                <a:solidFill>
                  <a:srgbClr val="C00000"/>
                </a:solidFill>
                <a:latin typeface="Times New Roman" pitchFamily="18" charset="0"/>
                <a:cs typeface="Times New Roman" pitchFamily="18" charset="0"/>
              </a:rPr>
              <a:t> </a:t>
            </a:r>
            <a:r>
              <a:rPr lang="ru-RU" sz="2400" b="1" dirty="0" smtClean="0">
                <a:solidFill>
                  <a:srgbClr val="C00000"/>
                </a:solidFill>
                <a:latin typeface="Times New Roman" pitchFamily="18" charset="0"/>
                <a:cs typeface="Times New Roman" pitchFamily="18" charset="0"/>
              </a:rPr>
              <a:t>внезапного захода ДРГ</a:t>
            </a:r>
          </a:p>
          <a:p>
            <a:pPr algn="just">
              <a:defRPr/>
            </a:pPr>
            <a:endParaRPr lang="ru-RU" sz="2400" b="1" dirty="0" smtClean="0">
              <a:solidFill>
                <a:srgbClr val="10253F"/>
              </a:solidFill>
              <a:latin typeface="Times New Roman" pitchFamily="18" charset="0"/>
              <a:cs typeface="Times New Roman" pitchFamily="18" charset="0"/>
            </a:endParaRPr>
          </a:p>
          <a:p>
            <a:pPr algn="just">
              <a:defRPr/>
            </a:pPr>
            <a:r>
              <a:rPr lang="ru-RU" sz="2400" b="1" dirty="0" smtClean="0">
                <a:solidFill>
                  <a:srgbClr val="10253F"/>
                </a:solidFill>
                <a:latin typeface="Times New Roman" pitchFamily="18" charset="0"/>
                <a:cs typeface="Times New Roman" pitchFamily="18" charset="0"/>
              </a:rPr>
              <a:t>Дать </a:t>
            </a:r>
            <a:r>
              <a:rPr lang="ru-RU" sz="2400" b="1" dirty="0">
                <a:solidFill>
                  <a:srgbClr val="10253F"/>
                </a:solidFill>
                <a:latin typeface="Times New Roman" pitchFamily="18" charset="0"/>
                <a:cs typeface="Times New Roman" pitchFamily="18" charset="0"/>
              </a:rPr>
              <a:t>какие-то гарантии безопасности в подобных ситуациях трудно, но знание стратегии выживания и некоторых правил поведения в зоне военных конфликтов и умение их применять на практике, безусловно, могут помочь сохранить жизнь. Необходимо понимать, что однозначных советов, как правильно вести себя в случае боевых действий, не существует.</a:t>
            </a:r>
          </a:p>
          <a:p>
            <a:pPr algn="just">
              <a:defRPr/>
            </a:pPr>
            <a:r>
              <a:rPr lang="ru-RU" sz="2400" b="1" dirty="0">
                <a:solidFill>
                  <a:srgbClr val="10253F"/>
                </a:solidFill>
                <a:latin typeface="Times New Roman" pitchFamily="18" charset="0"/>
                <a:cs typeface="Times New Roman" pitchFamily="18" charset="0"/>
              </a:rPr>
              <a:t>Важно не поддаваться панике, уметь быстро принимать решение, действовать по обстановке</a:t>
            </a:r>
            <a:r>
              <a:rPr lang="ru-RU" sz="2400" dirty="0">
                <a:solidFill>
                  <a:srgbClr val="10253F"/>
                </a:solidFill>
                <a:latin typeface="Times New Roman" pitchFamily="18" charset="0"/>
                <a:cs typeface="Times New Roman" pitchFamily="18" charset="0"/>
              </a:rPr>
              <a:t>. </a:t>
            </a:r>
          </a:p>
          <a:p>
            <a:pPr>
              <a:spcBef>
                <a:spcPts val="600"/>
              </a:spcBef>
              <a:defRPr/>
            </a:pPr>
            <a:endParaRPr lang="ru-RU" sz="2400" dirty="0">
              <a:solidFill>
                <a:srgbClr val="10253F"/>
              </a:solidFill>
              <a:latin typeface="Times New Roman" pitchFamily="18" charset="0"/>
              <a:cs typeface="Times New Roman" pitchFamily="18" charset="0"/>
            </a:endParaRPr>
          </a:p>
          <a:p>
            <a:pPr>
              <a:spcBef>
                <a:spcPts val="600"/>
              </a:spcBef>
              <a:defRPr/>
            </a:pPr>
            <a:r>
              <a:rPr lang="ru-RU" sz="2400" dirty="0">
                <a:solidFill>
                  <a:srgbClr val="10253F"/>
                </a:solidFill>
                <a:latin typeface="Times New Roman" pitchFamily="18" charset="0"/>
                <a:cs typeface="Times New Roman" pitchFamily="18" charset="0"/>
              </a:rPr>
              <a:t> </a:t>
            </a:r>
            <a:endParaRPr lang="ru-RU" sz="1600" b="1" i="1" dirty="0">
              <a:solidFill>
                <a:srgbClr val="10253F"/>
              </a:solidFill>
              <a:latin typeface="Times New Roman" pitchFamily="18" charset="0"/>
              <a:cs typeface="Times New Roman" pitchFamily="18" charset="0"/>
            </a:endParaRPr>
          </a:p>
          <a:p>
            <a:pPr>
              <a:defRPr/>
            </a:pPr>
            <a:endParaRPr lang="ru-RU" sz="1600" b="1" i="1" dirty="0">
              <a:solidFill>
                <a:srgbClr val="10253F"/>
              </a:solidFill>
              <a:cs typeface="Arial" pitchFamily="34" charset="0"/>
            </a:endParaRPr>
          </a:p>
          <a:p>
            <a:pPr>
              <a:defRPr/>
            </a:pPr>
            <a:endParaRPr lang="ru-RU" sz="1600" b="1" i="1" dirty="0">
              <a:solidFill>
                <a:srgbClr val="10253F"/>
              </a:solidFill>
              <a:cs typeface="Arial" pitchFamily="34" charset="0"/>
            </a:endParaRPr>
          </a:p>
          <a:p>
            <a:pPr>
              <a:defRPr/>
            </a:pPr>
            <a:endParaRPr lang="ru-RU" sz="1600" dirty="0">
              <a:solidFill>
                <a:srgbClr val="10253F"/>
              </a:solidFill>
              <a:cs typeface="Arial" pitchFamily="34" charset="0"/>
            </a:endParaRPr>
          </a:p>
        </p:txBody>
      </p:sp>
    </p:spTree>
  </p:cSld>
  <p:clrMapOvr>
    <a:masterClrMapping/>
  </p:clrMapOvr>
  <p:transition>
    <p:wheel spokes="2"/>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7" descr="http://www.miloserdie.ru/pic/058_14061953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428596"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ВЫ РЕШИЛИ САМОСТОЯТЕЛЬНО</a:t>
            </a:r>
            <a:r>
              <a:rPr lang="ru-RU" sz="2400" b="1" i="1" smtClean="0">
                <a:solidFill>
                  <a:schemeClr val="tx1"/>
                </a:solidFill>
              </a:rPr>
              <a:t> </a:t>
            </a:r>
            <a:r>
              <a:rPr lang="ru-RU" sz="2200" b="1" smtClean="0">
                <a:solidFill>
                  <a:schemeClr val="tx1"/>
                </a:solidFill>
                <a:latin typeface="Times New Roman" pitchFamily="18" charset="0"/>
                <a:cs typeface="Times New Roman" pitchFamily="18" charset="0"/>
              </a:rPr>
              <a:t>ЭВАКУИРОВАТЬСЯ ИЗ ЗОНЫ БОЕВЫХ ДЕЙСТВИЙ</a:t>
            </a:r>
            <a:endParaRPr lang="ru-RU" sz="2400" b="1" i="1" smtClean="0">
              <a:solidFill>
                <a:schemeClr val="tx1"/>
              </a:solidFill>
            </a:endParaRPr>
          </a:p>
        </p:txBody>
      </p:sp>
      <p:sp>
        <p:nvSpPr>
          <p:cNvPr id="10" name="Скругленный прямоугольник 9"/>
          <p:cNvSpPr/>
          <p:nvPr/>
        </p:nvSpPr>
        <p:spPr>
          <a:xfrm>
            <a:off x="468313" y="1412875"/>
            <a:ext cx="8429625" cy="5286375"/>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endParaRPr lang="ru-RU" sz="2200">
              <a:solidFill>
                <a:schemeClr val="tx1"/>
              </a:solidFill>
              <a:latin typeface="Times New Roman" pitchFamily="18" charset="0"/>
              <a:cs typeface="Times New Roman" pitchFamily="18" charset="0"/>
            </a:endParaRPr>
          </a:p>
          <a:p>
            <a:pPr marL="142875" algn="just">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Передвигаться нужно осторожно, под стенами домов. </a:t>
            </a:r>
          </a:p>
          <a:p>
            <a:pPr marL="142875" algn="just">
              <a:defRPr/>
            </a:pPr>
            <a:r>
              <a:rPr lang="ru-RU" sz="2200" b="1">
                <a:solidFill>
                  <a:schemeClr val="tx1"/>
                </a:solidFill>
                <a:latin typeface="Times New Roman" pitchFamily="18" charset="0"/>
                <a:cs typeface="Times New Roman" pitchFamily="18" charset="0"/>
              </a:rPr>
              <a:t>• При встрече с вооруженными людьми не убегайте и не проявляйте агрессии, выполняйте их команды.</a:t>
            </a:r>
          </a:p>
          <a:p>
            <a:pPr marL="142875" algn="just">
              <a:defRPr/>
            </a:pPr>
            <a:r>
              <a:rPr lang="ru-RU" sz="2200" b="1">
                <a:solidFill>
                  <a:schemeClr val="tx1"/>
                </a:solidFill>
                <a:latin typeface="Times New Roman" pitchFamily="18" charset="0"/>
                <a:cs typeface="Times New Roman" pitchFamily="18" charset="0"/>
              </a:rPr>
              <a:t>• К блокпостам подходить медленно, руки держать на виду. </a:t>
            </a:r>
          </a:p>
          <a:p>
            <a:pPr marL="142875" algn="just">
              <a:defRPr/>
            </a:pPr>
            <a:endParaRPr lang="ru-RU" sz="2000">
              <a:solidFill>
                <a:schemeClr val="tx1"/>
              </a:solidFill>
              <a:latin typeface="Times New Roman" pitchFamily="18" charset="0"/>
              <a:cs typeface="Times New Roman" pitchFamily="18" charset="0"/>
            </a:endParaRPr>
          </a:p>
          <a:p>
            <a:pPr marL="142875">
              <a:defRPr/>
            </a:pPr>
            <a:r>
              <a:rPr lang="ru-RU" sz="2000" b="1">
                <a:solidFill>
                  <a:srgbClr val="C00000"/>
                </a:solidFill>
                <a:latin typeface="Times New Roman" pitchFamily="18" charset="0"/>
                <a:cs typeface="Times New Roman" pitchFamily="18" charset="0"/>
              </a:rPr>
              <a:t>Не пытайтесь обойти блокпост или пройти незамеченным! По подозрительным людям могут отрыть огонь без предупреждения.</a:t>
            </a:r>
            <a:br>
              <a:rPr lang="ru-RU" sz="2000" b="1">
                <a:solidFill>
                  <a:srgbClr val="C00000"/>
                </a:solidFill>
                <a:latin typeface="Times New Roman" pitchFamily="18" charset="0"/>
                <a:cs typeface="Times New Roman" pitchFamily="18" charset="0"/>
              </a:rPr>
            </a:br>
            <a:r>
              <a:rPr lang="ru-RU" sz="2000" b="1">
                <a:solidFill>
                  <a:srgbClr val="C00000"/>
                </a:solidFill>
                <a:latin typeface="Times New Roman" pitchFamily="18" charset="0"/>
                <a:cs typeface="Times New Roman" pitchFamily="18" charset="0"/>
              </a:rPr>
              <a:t>Не надевайте камуфляж и военное снаряжение! Участники конфликта могут принять вас за врага. </a:t>
            </a:r>
          </a:p>
          <a:p>
            <a:pPr marL="142875" algn="just">
              <a:defRPr/>
            </a:pPr>
            <a:endParaRPr lang="ru-RU" sz="2000">
              <a:solidFill>
                <a:schemeClr val="tx1"/>
              </a:solidFill>
              <a:latin typeface="Times New Roman" pitchFamily="18" charset="0"/>
              <a:cs typeface="Times New Roman" pitchFamily="18" charset="0"/>
            </a:endParaRPr>
          </a:p>
          <a:p>
            <a:pPr marL="142875">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Одеться нужно в обычную гражданскую одежду, взять с собой крайне самое необходимое, чтобы добраться до пункта эвакуации</a:t>
            </a:r>
            <a:r>
              <a:rPr lang="ru-RU" sz="2000" b="1">
                <a:solidFill>
                  <a:schemeClr val="tx1"/>
                </a:solidFill>
                <a:latin typeface="Times New Roman" pitchFamily="18" charset="0"/>
                <a:cs typeface="Times New Roman" pitchFamily="18" charset="0"/>
              </a:rPr>
              <a:t>. </a:t>
            </a:r>
            <a:br>
              <a:rPr lang="ru-RU" sz="2000" b="1">
                <a:solidFill>
                  <a:schemeClr val="tx1"/>
                </a:solidFill>
                <a:latin typeface="Times New Roman" pitchFamily="18" charset="0"/>
                <a:cs typeface="Times New Roman" pitchFamily="18" charset="0"/>
              </a:rPr>
            </a:br>
            <a:r>
              <a:rPr lang="ru-RU" sz="2200" b="1">
                <a:solidFill>
                  <a:srgbClr val="FFFFFF"/>
                </a:solidFill>
                <a:latin typeface="Times New Roman" pitchFamily="18" charset="0"/>
                <a:cs typeface="Times New Roman" pitchFamily="18" charset="0"/>
              </a:rPr>
              <a:t/>
            </a:r>
            <a:br>
              <a:rPr lang="ru-RU" sz="2200" b="1">
                <a:solidFill>
                  <a:srgbClr val="FFFFFF"/>
                </a:solidFill>
                <a:latin typeface="Times New Roman" pitchFamily="18" charset="0"/>
                <a:cs typeface="Times New Roman" pitchFamily="18" charset="0"/>
              </a:rPr>
            </a:br>
            <a:endParaRPr lang="ru-RU" sz="2200" b="1">
              <a:solidFill>
                <a:schemeClr val="tx1"/>
              </a:solidFill>
              <a:latin typeface="Times New Roman" pitchFamily="18" charset="0"/>
              <a:cs typeface="Times New Roman" pitchFamily="18" charset="0"/>
            </a:endParaRPr>
          </a:p>
        </p:txBody>
      </p:sp>
      <p:pic>
        <p:nvPicPr>
          <p:cNvPr id="6" name="Рисунок 5" descr="C:\Users\admin\Desktop\4.png"/>
          <p:cNvPicPr>
            <a:picLocks noChangeAspect="1"/>
          </p:cNvPicPr>
          <p:nvPr/>
        </p:nvPicPr>
        <p:blipFill>
          <a:blip r:embed="rId3"/>
          <a:srcRect/>
          <a:stretch>
            <a:fillRect/>
          </a:stretch>
        </p:blipFill>
        <p:spPr bwMode="auto">
          <a:xfrm>
            <a:off x="0" y="3860800"/>
            <a:ext cx="1071563" cy="5413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7" descr="http://cripo.com.ua/i2/vostok_ua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500034"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ВЫ РЕШИЛИ САМОСТОЯТЕЛЬНО</a:t>
            </a:r>
            <a:r>
              <a:rPr lang="ru-RU" sz="2400" b="1" i="1" smtClean="0">
                <a:solidFill>
                  <a:schemeClr val="tx1"/>
                </a:solidFill>
              </a:rPr>
              <a:t> </a:t>
            </a:r>
            <a:r>
              <a:rPr lang="ru-RU" sz="2200" b="1" smtClean="0">
                <a:solidFill>
                  <a:schemeClr val="tx1"/>
                </a:solidFill>
                <a:latin typeface="Times New Roman" pitchFamily="18" charset="0"/>
                <a:cs typeface="Times New Roman" pitchFamily="18" charset="0"/>
              </a:rPr>
              <a:t>ЭВАКУИРОВАТЬСЯ ИЗ ЗОНЫ БОЕВЫХ ДЕЙСТВИЙ</a:t>
            </a:r>
            <a:endParaRPr lang="ru-RU" sz="2400" b="1" i="1" smtClean="0">
              <a:solidFill>
                <a:schemeClr val="tx1"/>
              </a:solidFill>
            </a:endParaRPr>
          </a:p>
        </p:txBody>
      </p:sp>
      <p:sp>
        <p:nvSpPr>
          <p:cNvPr id="10" name="Скругленный прямоугольник 9"/>
          <p:cNvSpPr/>
          <p:nvPr/>
        </p:nvSpPr>
        <p:spPr>
          <a:xfrm>
            <a:off x="357188" y="1412875"/>
            <a:ext cx="8429625" cy="530225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Постарайтесь взять себя в руки, успокойтесь, не паникуйте, разговаривайте спокойным голосом;</a:t>
            </a:r>
          </a:p>
          <a:p>
            <a:pPr marL="142875" algn="just">
              <a:defRPr/>
            </a:pPr>
            <a:r>
              <a:rPr lang="ru-RU" sz="2200" b="1">
                <a:solidFill>
                  <a:schemeClr val="tx1"/>
                </a:solidFill>
                <a:latin typeface="Times New Roman" pitchFamily="18" charset="0"/>
                <a:cs typeface="Times New Roman" pitchFamily="18" charset="0"/>
              </a:rPr>
              <a:t>• подготовьтесь физически и морально к возможному суровому испытанию;</a:t>
            </a:r>
          </a:p>
          <a:p>
            <a:pPr marL="142875" algn="just">
              <a:defRPr/>
            </a:pPr>
            <a:r>
              <a:rPr lang="ru-RU" sz="2200" b="1">
                <a:solidFill>
                  <a:schemeClr val="tx1"/>
                </a:solidFill>
                <a:latin typeface="Times New Roman" pitchFamily="18" charset="0"/>
                <a:cs typeface="Times New Roman" pitchFamily="18" charset="0"/>
              </a:rPr>
              <a:t>• не выказывайте ненависть и пренебрежение к похитителям;</a:t>
            </a:r>
          </a:p>
          <a:p>
            <a:pPr marL="142875" algn="just">
              <a:defRPr/>
            </a:pPr>
            <a:r>
              <a:rPr lang="ru-RU" sz="2200" b="1">
                <a:solidFill>
                  <a:schemeClr val="tx1"/>
                </a:solidFill>
                <a:latin typeface="Times New Roman" pitchFamily="18" charset="0"/>
                <a:cs typeface="Times New Roman" pitchFamily="18" charset="0"/>
              </a:rPr>
              <a:t>• с самого начала (особенно в первые минуты) выполняйте все указания бандитов;</a:t>
            </a:r>
          </a:p>
          <a:p>
            <a:pPr marL="142875" algn="just">
              <a:defRPr/>
            </a:pPr>
            <a:r>
              <a:rPr lang="ru-RU" sz="2200" b="1">
                <a:solidFill>
                  <a:schemeClr val="tx1"/>
                </a:solidFill>
                <a:latin typeface="Times New Roman" pitchFamily="18" charset="0"/>
                <a:cs typeface="Times New Roman" pitchFamily="18" charset="0"/>
              </a:rPr>
              <a:t>• не привлекайте внимания террористов своим поведением, не оказывайте активного сопротивления – это может усугубить ваше положение;</a:t>
            </a:r>
          </a:p>
          <a:p>
            <a:pPr marL="142875" algn="just">
              <a:defRPr/>
            </a:pPr>
            <a:r>
              <a:rPr lang="ru-RU" sz="2200" b="1">
                <a:solidFill>
                  <a:schemeClr val="tx1"/>
                </a:solidFill>
                <a:latin typeface="Times New Roman" pitchFamily="18" charset="0"/>
                <a:cs typeface="Times New Roman" pitchFamily="18" charset="0"/>
              </a:rPr>
              <a:t>• не пытайтесь бежать, если нет полной уверенности в успехе побега;</a:t>
            </a:r>
          </a:p>
          <a:p>
            <a:pPr marL="142875" algn="just">
              <a:defRPr/>
            </a:pPr>
            <a:r>
              <a:rPr lang="ru-RU" sz="2200" b="1">
                <a:solidFill>
                  <a:schemeClr val="tx1"/>
                </a:solidFill>
                <a:latin typeface="Times New Roman" pitchFamily="18" charset="0"/>
                <a:cs typeface="Times New Roman" pitchFamily="18" charset="0"/>
              </a:rPr>
              <a:t>• постарайтесь определить место своего заточения;</a:t>
            </a:r>
          </a:p>
          <a:p>
            <a:pPr marL="142875" algn="just">
              <a:defRPr/>
            </a:pPr>
            <a:endParaRPr lang="ru-RU" sz="2200">
              <a:solidFill>
                <a:schemeClr val="tx1"/>
              </a:solidFill>
              <a:latin typeface="Times New Roman" pitchFamily="18" charset="0"/>
              <a:cs typeface="Times New Roman" pitchFamily="18" charset="0"/>
            </a:endParaRPr>
          </a:p>
        </p:txBody>
      </p:sp>
      <p:sp>
        <p:nvSpPr>
          <p:cNvPr id="7" name="Выноска со стрелкой вниз 6"/>
          <p:cNvSpPr/>
          <p:nvPr/>
        </p:nvSpPr>
        <p:spPr>
          <a:xfrm>
            <a:off x="428596"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ВАС ВЗЯЛИ В ЗАЛОЖНИКИ</a:t>
            </a:r>
            <a:endParaRPr lang="ru-RU" sz="2400" b="1" i="1" smtClean="0">
              <a:solidFill>
                <a:schemeClr val="tx1"/>
              </a:solidFill>
            </a:endParaRPr>
          </a:p>
        </p:txBody>
      </p:sp>
    </p:spTree>
  </p:cSld>
  <p:clrMapOvr>
    <a:masterClrMapping/>
  </p:clrMapOvr>
  <p:transition>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7" descr="http://cripo.com.ua/i2/vostok_ua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носка со стрелкой вниз 4"/>
          <p:cNvSpPr/>
          <p:nvPr/>
        </p:nvSpPr>
        <p:spPr>
          <a:xfrm>
            <a:off x="500034"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ВЫ РЕШИЛИ САМОСТОЯТЕЛЬНО</a:t>
            </a:r>
            <a:r>
              <a:rPr lang="ru-RU" sz="2400" b="1" i="1" smtClean="0">
                <a:solidFill>
                  <a:schemeClr val="tx1"/>
                </a:solidFill>
              </a:rPr>
              <a:t> </a:t>
            </a:r>
            <a:r>
              <a:rPr lang="ru-RU" sz="2200" b="1" smtClean="0">
                <a:solidFill>
                  <a:schemeClr val="tx1"/>
                </a:solidFill>
                <a:latin typeface="Times New Roman" pitchFamily="18" charset="0"/>
                <a:cs typeface="Times New Roman" pitchFamily="18" charset="0"/>
              </a:rPr>
              <a:t>ЭВАКУИРОВАТЬСЯ ИЗ ЗОНЫ БОЕВЫХ ДЕЙСТВИЙ</a:t>
            </a:r>
            <a:endParaRPr lang="ru-RU" sz="2400" b="1" i="1" smtClean="0">
              <a:solidFill>
                <a:schemeClr val="tx1"/>
              </a:solidFill>
            </a:endParaRPr>
          </a:p>
        </p:txBody>
      </p:sp>
      <p:sp>
        <p:nvSpPr>
          <p:cNvPr id="10" name="Скругленный прямоугольник 9"/>
          <p:cNvSpPr/>
          <p:nvPr/>
        </p:nvSpPr>
        <p:spPr>
          <a:xfrm>
            <a:off x="357188" y="1285875"/>
            <a:ext cx="8429625" cy="542925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запомните как можно больше информации о похитителях (количество, вооружение, как выглядят, особенности внешности, телосложения, акцента</a:t>
            </a:r>
            <a:r>
              <a:rPr lang="ru-RU" sz="2200" b="1">
                <a:solidFill>
                  <a:srgbClr val="FFFFFF"/>
                </a:solidFill>
                <a:cs typeface="Arial" pitchFamily="34" charset="0"/>
              </a:rPr>
              <a:t>, </a:t>
            </a:r>
            <a:r>
              <a:rPr lang="ru-RU" sz="2200" b="1">
                <a:solidFill>
                  <a:schemeClr val="tx1"/>
                </a:solidFill>
                <a:latin typeface="Times New Roman" pitchFamily="18" charset="0"/>
                <a:cs typeface="Times New Roman" pitchFamily="18" charset="0"/>
              </a:rPr>
              <a:t>тематики разговора, темперамент, манера поведения);</a:t>
            </a:r>
          </a:p>
          <a:p>
            <a:pPr marL="142875" algn="just">
              <a:defRPr/>
            </a:pPr>
            <a:r>
              <a:rPr lang="ru-RU" sz="2200" b="1">
                <a:solidFill>
                  <a:schemeClr val="tx1"/>
                </a:solidFill>
                <a:latin typeface="Times New Roman" pitchFamily="18" charset="0"/>
                <a:cs typeface="Times New Roman" pitchFamily="18" charset="0"/>
              </a:rPr>
              <a:t>• сохраняйте умственную и физическую активность. Помните, правоохранительные органы делают всё, чтобы вас освободить;</a:t>
            </a:r>
          </a:p>
          <a:p>
            <a:pPr marL="142875" algn="just">
              <a:defRPr/>
            </a:pPr>
            <a:r>
              <a:rPr lang="ru-RU" sz="2200" b="1">
                <a:solidFill>
                  <a:schemeClr val="tx1"/>
                </a:solidFill>
                <a:latin typeface="Times New Roman" pitchFamily="18" charset="0"/>
                <a:cs typeface="Times New Roman" pitchFamily="18" charset="0"/>
              </a:rPr>
              <a:t>• не пренебрегайте пищей – это поможет сохранить силы и здоровье;</a:t>
            </a:r>
          </a:p>
          <a:p>
            <a:pPr marL="142875" algn="just">
              <a:defRPr/>
            </a:pPr>
            <a:r>
              <a:rPr lang="ru-RU" sz="2200" b="1">
                <a:solidFill>
                  <a:schemeClr val="tx1"/>
                </a:solidFill>
                <a:latin typeface="Times New Roman" pitchFamily="18" charset="0"/>
                <a:cs typeface="Times New Roman" pitchFamily="18" charset="0"/>
              </a:rPr>
              <a:t>• по возможности расположитесь подальше от окон, дверей и самих террористов – это необходимо для вашей безопасности в случае штурма помещения, стрельбы снайперов на поражение преступников;</a:t>
            </a:r>
          </a:p>
          <a:p>
            <a:pPr marL="142875" algn="just">
              <a:defRPr/>
            </a:pPr>
            <a:r>
              <a:rPr lang="ru-RU" sz="2200" b="1">
                <a:solidFill>
                  <a:schemeClr val="tx1"/>
                </a:solidFill>
                <a:latin typeface="Times New Roman" pitchFamily="18" charset="0"/>
                <a:cs typeface="Times New Roman" pitchFamily="18" charset="0"/>
              </a:rPr>
              <a:t>• при штурме</a:t>
            </a: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здания ложитесь на пол лицом вниз, сложив руки на затылке.</a:t>
            </a:r>
          </a:p>
        </p:txBody>
      </p:sp>
      <p:sp>
        <p:nvSpPr>
          <p:cNvPr id="7" name="Выноска со стрелкой вниз 6"/>
          <p:cNvSpPr/>
          <p:nvPr/>
        </p:nvSpPr>
        <p:spPr>
          <a:xfrm>
            <a:off x="428596"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ВАС ВЗЯЛИ В ЗАЛОЖНИКИ</a:t>
            </a:r>
            <a:endParaRPr lang="ru-RU" sz="2400" b="1" i="1" smtClean="0">
              <a:solidFill>
                <a:schemeClr val="tx1"/>
              </a:solidFill>
            </a:endParaRPr>
          </a:p>
        </p:txBody>
      </p:sp>
    </p:spTree>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Shape 1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6634"/>
          <a:stretch>
            <a:fillRect/>
          </a:stretch>
        </p:blipFill>
        <p:spPr bwMode="auto">
          <a:xfrm>
            <a:off x="642938" y="2071688"/>
            <a:ext cx="7858125"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hape 159"/>
          <p:cNvSpPr>
            <a:spLocks noChangeArrowheads="1"/>
          </p:cNvSpPr>
          <p:nvPr/>
        </p:nvSpPr>
        <p:spPr bwMode="auto">
          <a:xfrm>
            <a:off x="428625" y="214313"/>
            <a:ext cx="8286750" cy="1428750"/>
          </a:xfrm>
          <a:prstGeom prst="rect">
            <a:avLst/>
          </a:prstGeom>
          <a:solidFill>
            <a:srgbClr val="23476B"/>
          </a:solidFill>
          <a:ln w="25400">
            <a:solidFill>
              <a:srgbClr val="395E8A"/>
            </a:solidFill>
            <a:round/>
            <a:headEnd/>
            <a:tailEnd/>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ru-RU" altLang="ru-RU" sz="2400" b="1" dirty="0">
                <a:solidFill>
                  <a:srgbClr val="FFFFFF"/>
                </a:solidFill>
                <a:latin typeface="Times New Roman" panose="02020603050405020304" pitchFamily="18" charset="0"/>
                <a:ea typeface="Questrial"/>
                <a:cs typeface="Times New Roman" panose="02020603050405020304" pitchFamily="18" charset="0"/>
                <a:sym typeface="Questrial"/>
              </a:rPr>
              <a:t>За последние 3400 лет на Земле было лишь 250 лет  общего мира. </a:t>
            </a:r>
          </a:p>
        </p:txBody>
      </p:sp>
    </p:spTree>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kazedu.kz/images/referats/a65/19605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143000"/>
            <a:ext cx="56435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Заголовок 1"/>
          <p:cNvSpPr txBox="1">
            <a:spLocks noGrp="1"/>
          </p:cNvSpPr>
          <p:nvPr>
            <p:ph type="title"/>
          </p:nvPr>
        </p:nvSpPr>
        <p:spPr>
          <a:xfrm>
            <a:off x="457200" y="274638"/>
            <a:ext cx="8229600" cy="868362"/>
          </a:xfrm>
        </p:spPr>
        <p:txBody>
          <a:bodyPr/>
          <a:lstStyle/>
          <a:p>
            <a:pPr eaLnBrk="1" hangingPunct="1">
              <a:spcBef>
                <a:spcPct val="0"/>
              </a:spcBef>
              <a:buClr>
                <a:srgbClr val="000000"/>
              </a:buClr>
              <a:buFont typeface="Calibri" panose="020F0502020204030204" pitchFamily="34" charset="0"/>
              <a:buNone/>
            </a:pPr>
            <a:r>
              <a:rPr lang="ru-RU" altLang="ru-RU" sz="2400" i="1" dirty="0" smtClean="0">
                <a:latin typeface="Times New Roman" panose="02020603050405020304" pitchFamily="18" charset="0"/>
                <a:cs typeface="Times New Roman" panose="02020603050405020304" pitchFamily="18" charset="0"/>
              </a:rPr>
              <a:t>Военные конфликты </a:t>
            </a:r>
            <a:r>
              <a:rPr lang="ru-RU" altLang="ru-RU" sz="2400" dirty="0" smtClean="0">
                <a:latin typeface="Times New Roman" panose="02020603050405020304" pitchFamily="18" charset="0"/>
                <a:cs typeface="Times New Roman" panose="02020603050405020304" pitchFamily="18" charset="0"/>
              </a:rPr>
              <a:t>являются причиной возникновения </a:t>
            </a:r>
            <a:r>
              <a:rPr lang="ru-RU" altLang="ru-RU" sz="2400" b="1" dirty="0" smtClean="0">
                <a:solidFill>
                  <a:srgbClr val="006600"/>
                </a:solidFill>
                <a:latin typeface="Times New Roman" panose="02020603050405020304" pitchFamily="18" charset="0"/>
                <a:cs typeface="Times New Roman" panose="02020603050405020304" pitchFamily="18" charset="0"/>
              </a:rPr>
              <a:t>чрезвычайных ситуаций военного характера</a:t>
            </a:r>
          </a:p>
        </p:txBody>
      </p:sp>
    </p:spTree>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8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eaLnBrk="1" hangingPunct="1">
              <a:spcBef>
                <a:spcPct val="0"/>
              </a:spcBef>
              <a:buClr>
                <a:srgbClr val="000000"/>
              </a:buClr>
              <a:buFont typeface="Calibri" panose="020F0502020204030204" pitchFamily="34" charset="0"/>
              <a:buNone/>
            </a:pPr>
            <a:r>
              <a:rPr lang="ru-RU" altLang="ru-RU" sz="2200" b="1" dirty="0" smtClean="0">
                <a:latin typeface="Times New Roman" panose="02020603050405020304" pitchFamily="18" charset="0"/>
                <a:cs typeface="Times New Roman" panose="02020603050405020304" pitchFamily="18" charset="0"/>
                <a:sym typeface="Times New Roman" panose="02020603050405020304" pitchFamily="18" charset="0"/>
              </a:rPr>
              <a:t>ЧС ВОЕННОГО ХАРАКТЕРА</a:t>
            </a:r>
            <a:endParaRPr lang="ru-RU" altLang="ru-RU" sz="2200" dirty="0" smtClean="0">
              <a:latin typeface="Arial" panose="020B0604020202020204" pitchFamily="34" charset="0"/>
              <a:cs typeface="Arial" panose="020B0604020202020204" pitchFamily="34" charset="0"/>
            </a:endParaRPr>
          </a:p>
        </p:txBody>
      </p:sp>
      <p:sp>
        <p:nvSpPr>
          <p:cNvPr id="17411" name="Shape 128"/>
          <p:cNvSpPr txBox="1">
            <a:spLocks noGrp="1"/>
          </p:cNvSpPr>
          <p:nvPr>
            <p:ph type="body" idx="1"/>
          </p:nvPr>
        </p:nvSpPr>
        <p:spPr>
          <a:xfrm>
            <a:off x="428625" y="1214438"/>
            <a:ext cx="8391525" cy="5286375"/>
          </a:xfrm>
        </p:spPr>
        <p:txBody>
          <a:bodyPr tIns="45700" bIns="45700"/>
          <a:lstStyle/>
          <a:p>
            <a:pPr marL="0" indent="-139700" eaLnBrk="1" hangingPunct="1">
              <a:spcBef>
                <a:spcPct val="0"/>
              </a:spcBef>
              <a:buClr>
                <a:srgbClr val="000000"/>
              </a:buClr>
              <a:buFont typeface="Calibri" panose="020F0502020204030204" pitchFamily="34" charset="0"/>
              <a:buNone/>
            </a:pPr>
            <a:endParaRPr lang="ru-RU" altLang="ru-RU" sz="800" dirty="0" smtClean="0">
              <a:latin typeface="Times New Roman" panose="02020603050405020304" pitchFamily="18" charset="0"/>
              <a:cs typeface="Times New Roman" panose="02020603050405020304" pitchFamily="18" charset="0"/>
            </a:endParaRPr>
          </a:p>
          <a:p>
            <a:pPr marL="0" indent="-139700" algn="just" eaLnBrk="1" hangingPunct="1">
              <a:spcBef>
                <a:spcPct val="0"/>
              </a:spcBef>
              <a:buClr>
                <a:srgbClr val="000000"/>
              </a:buClr>
              <a:buSzPct val="25000"/>
              <a:buFont typeface="Times New Roman" panose="02020603050405020304" pitchFamily="18" charset="0"/>
              <a:buNone/>
            </a:pPr>
            <a:r>
              <a:rPr lang="ru-RU" altLang="ru-RU" sz="2300" dirty="0" smtClean="0">
                <a:latin typeface="Times New Roman" panose="02020603050405020304" pitchFamily="18" charset="0"/>
                <a:cs typeface="Times New Roman" panose="02020603050405020304" pitchFamily="18" charset="0"/>
                <a:sym typeface="Times New Roman" panose="02020603050405020304" pitchFamily="18" charset="0"/>
              </a:rPr>
              <a:t>Другими словами, </a:t>
            </a:r>
            <a:r>
              <a:rPr lang="ru-RU" altLang="ru-RU" sz="2300" b="1" i="1" dirty="0" smtClean="0">
                <a:solidFill>
                  <a:schemeClr val="tx1"/>
                </a:solidFill>
                <a:latin typeface="Times New Roman" panose="02020603050405020304" pitchFamily="18" charset="0"/>
                <a:cs typeface="Times New Roman" panose="02020603050405020304" pitchFamily="18" charset="0"/>
                <a:sym typeface="Times New Roman" panose="02020603050405020304" pitchFamily="18" charset="0"/>
              </a:rPr>
              <a:t>чрезвычайные ситуации военного характера </a:t>
            </a:r>
            <a:r>
              <a:rPr lang="ru-RU" altLang="ru-RU" sz="2300" dirty="0" smtClean="0">
                <a:solidFill>
                  <a:schemeClr val="tx1"/>
                </a:solidFill>
                <a:latin typeface="Times New Roman" panose="02020603050405020304" pitchFamily="18" charset="0"/>
                <a:cs typeface="Times New Roman" panose="02020603050405020304" pitchFamily="18" charset="0"/>
                <a:sym typeface="Times New Roman" panose="02020603050405020304" pitchFamily="18" charset="0"/>
              </a:rPr>
              <a:t>н</a:t>
            </a:r>
            <a:r>
              <a:rPr lang="ru-RU" altLang="ru-RU" sz="2300" dirty="0" smtClean="0">
                <a:latin typeface="Times New Roman" panose="02020603050405020304" pitchFamily="18" charset="0"/>
                <a:cs typeface="Times New Roman" panose="02020603050405020304" pitchFamily="18" charset="0"/>
                <a:sym typeface="Times New Roman" panose="02020603050405020304" pitchFamily="18" charset="0"/>
              </a:rPr>
              <a:t>еизбежно связаны с вооруженным нападением на города, захватом отдельных объектов, имеющих стратегическое значение, волнения в отдельных районах страны, применение вероятным противником оружия массового и других современных средств поражения. </a:t>
            </a:r>
          </a:p>
          <a:p>
            <a:pPr marL="0" indent="-139700" algn="just" eaLnBrk="1" hangingPunct="1">
              <a:spcBef>
                <a:spcPct val="0"/>
              </a:spcBef>
              <a:buClr>
                <a:srgbClr val="000000"/>
              </a:buClr>
              <a:buSzPct val="25000"/>
              <a:buFont typeface="Times New Roman" panose="02020603050405020304" pitchFamily="18" charset="0"/>
              <a:buNone/>
            </a:pPr>
            <a:endPar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98306" name="Picture 2" descr="D:\Рабочие мои документы\КУРСЫ\для кутка ЦЗ та стендів\Фото и картинки для памяток и стендов\Террор.акты, военные действия\boicites.jpg"/>
          <p:cNvPicPr>
            <a:picLocks noChangeAspect="1" noChangeArrowheads="1"/>
          </p:cNvPicPr>
          <p:nvPr/>
        </p:nvPicPr>
        <p:blipFill>
          <a:blip r:embed="rId2"/>
          <a:srcRect/>
          <a:stretch>
            <a:fillRect/>
          </a:stretch>
        </p:blipFill>
        <p:spPr bwMode="auto">
          <a:xfrm>
            <a:off x="1785918" y="3500438"/>
            <a:ext cx="5072098" cy="2876548"/>
          </a:xfrm>
          <a:prstGeom prst="rect">
            <a:avLst/>
          </a:prstGeom>
          <a:ln>
            <a:noFill/>
          </a:ln>
          <a:effectLst>
            <a:softEdge rad="112500"/>
          </a:effectLst>
        </p:spPr>
      </p:pic>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262"/>
          <p:cNvSpPr txBox="1">
            <a:spLocks noGrp="1"/>
          </p:cNvSpPr>
          <p:nvPr>
            <p:ph type="body" idx="1"/>
          </p:nvPr>
        </p:nvSpPr>
        <p:spPr>
          <a:xfrm>
            <a:off x="428625" y="1071563"/>
            <a:ext cx="8286750" cy="2071687"/>
          </a:xfrm>
        </p:spPr>
        <p:txBody>
          <a:bodyPr tIns="45700" bIns="45700"/>
          <a:lstStyle/>
          <a:p>
            <a:pPr marL="0" indent="457200" algn="just" eaLnBrk="1" hangingPunct="1">
              <a:spcBef>
                <a:spcPct val="0"/>
              </a:spcBef>
              <a:buClr>
                <a:srgbClr val="000000"/>
              </a:buClr>
              <a:buSzPct val="25000"/>
              <a:buFont typeface="Times New Roman" panose="02020603050405020304" pitchFamily="18" charset="0"/>
              <a:buNone/>
            </a:pPr>
            <a:r>
              <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rPr>
              <a:t>Основой ведения боевых действий является </a:t>
            </a:r>
            <a:r>
              <a:rPr lang="ru-RU" altLang="ru-RU" sz="2200" b="1" dirty="0" smtClean="0">
                <a:latin typeface="Times New Roman" panose="02020603050405020304" pitchFamily="18" charset="0"/>
                <a:cs typeface="Times New Roman" panose="02020603050405020304" pitchFamily="18" charset="0"/>
                <a:sym typeface="Times New Roman" panose="02020603050405020304" pitchFamily="18" charset="0"/>
              </a:rPr>
              <a:t>оружие</a:t>
            </a:r>
            <a:r>
              <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rPr>
              <a:t>, под которым понимаются устройства и средства, применяемые в вооруженной борьбе для поражения (уничтожения) противника.</a:t>
            </a:r>
          </a:p>
          <a:p>
            <a:pPr marL="0" indent="457200" algn="just" eaLnBrk="1" hangingPunct="1">
              <a:spcBef>
                <a:spcPct val="0"/>
              </a:spcBef>
              <a:buClr>
                <a:srgbClr val="000000"/>
              </a:buClr>
              <a:buSzPct val="25000"/>
              <a:buFont typeface="Calibri" panose="020F0502020204030204" pitchFamily="34" charset="0"/>
              <a:buNone/>
            </a:pPr>
            <a:r>
              <a:rPr lang="ru-RU" altLang="ru-RU" sz="2200" dirty="0" smtClean="0">
                <a:latin typeface="Times New Roman" panose="02020603050405020304" pitchFamily="18" charset="0"/>
                <a:cs typeface="Times New Roman" panose="02020603050405020304" pitchFamily="18" charset="0"/>
              </a:rPr>
              <a:t>В большинстве случаев оно представляет собой средства непосредственного поражения, средства их доставки к цели, приборов и устройств управления и наведения.</a:t>
            </a:r>
          </a:p>
          <a:p>
            <a:pPr marL="0" indent="457200" algn="just" eaLnBrk="1" hangingPunct="1">
              <a:spcBef>
                <a:spcPct val="0"/>
              </a:spcBef>
              <a:buClr>
                <a:srgbClr val="000000"/>
              </a:buClr>
              <a:buSzPct val="25000"/>
              <a:buFont typeface="Times New Roman" panose="02020603050405020304" pitchFamily="18" charset="0"/>
              <a:buNone/>
            </a:pPr>
            <a:endPar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endParaRPr>
          </a:p>
          <a:p>
            <a:pPr marL="0" indent="457200" algn="just" eaLnBrk="1" hangingPunct="1">
              <a:spcBef>
                <a:spcPts val="475"/>
              </a:spcBef>
              <a:buClr>
                <a:srgbClr val="000000"/>
              </a:buClr>
              <a:buFont typeface="Calibri" panose="020F0502020204030204" pitchFamily="34" charset="0"/>
              <a:buNone/>
            </a:pPr>
            <a:endParaRPr lang="ru-RU" altLang="ru-RU" sz="2400" dirty="0" smtClean="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264" name="Shape 264"/>
          <p:cNvPicPr preferRelativeResize="0"/>
          <p:nvPr/>
        </p:nvPicPr>
        <p:blipFill rotWithShape="1">
          <a:blip r:embed="rId3">
            <a:alphaModFix/>
          </a:blip>
          <a:srcRect/>
          <a:stretch/>
        </p:blipFill>
        <p:spPr>
          <a:xfrm>
            <a:off x="285720" y="3143248"/>
            <a:ext cx="1711915" cy="2476572"/>
          </a:xfrm>
          <a:prstGeom prst="rect">
            <a:avLst/>
          </a:prstGeom>
          <a:ln>
            <a:noFill/>
          </a:ln>
          <a:effectLst>
            <a:softEdge rad="112500"/>
          </a:effectLst>
        </p:spPr>
      </p:pic>
      <p:pic>
        <p:nvPicPr>
          <p:cNvPr id="265" name="Shape 265"/>
          <p:cNvPicPr preferRelativeResize="0"/>
          <p:nvPr/>
        </p:nvPicPr>
        <p:blipFill rotWithShape="1">
          <a:blip r:embed="rId4">
            <a:alphaModFix/>
          </a:blip>
          <a:srcRect l="4651" r="9924" b="5848"/>
          <a:stretch/>
        </p:blipFill>
        <p:spPr>
          <a:xfrm>
            <a:off x="4929190" y="4786322"/>
            <a:ext cx="1953468" cy="2071678"/>
          </a:xfrm>
          <a:prstGeom prst="rect">
            <a:avLst/>
          </a:prstGeom>
          <a:ln>
            <a:noFill/>
          </a:ln>
          <a:effectLst>
            <a:softEdge rad="112500"/>
          </a:effectLst>
        </p:spPr>
      </p:pic>
      <p:pic>
        <p:nvPicPr>
          <p:cNvPr id="266" name="Shape 266"/>
          <p:cNvPicPr preferRelativeResize="0"/>
          <p:nvPr/>
        </p:nvPicPr>
        <p:blipFill rotWithShape="1">
          <a:blip r:embed="rId5">
            <a:alphaModFix/>
          </a:blip>
          <a:srcRect/>
          <a:stretch/>
        </p:blipFill>
        <p:spPr>
          <a:xfrm>
            <a:off x="6715140" y="5072074"/>
            <a:ext cx="2160240" cy="1620179"/>
          </a:xfrm>
          <a:prstGeom prst="rect">
            <a:avLst/>
          </a:prstGeom>
          <a:ln>
            <a:noFill/>
          </a:ln>
          <a:effectLst>
            <a:softEdge rad="112500"/>
          </a:effectLst>
        </p:spPr>
      </p:pic>
      <p:pic>
        <p:nvPicPr>
          <p:cNvPr id="267" name="Shape 267"/>
          <p:cNvPicPr preferRelativeResize="0"/>
          <p:nvPr/>
        </p:nvPicPr>
        <p:blipFill rotWithShape="1">
          <a:blip r:embed="rId6">
            <a:alphaModFix/>
          </a:blip>
          <a:srcRect/>
          <a:stretch/>
        </p:blipFill>
        <p:spPr>
          <a:xfrm>
            <a:off x="6357950" y="2928934"/>
            <a:ext cx="2465958" cy="1357322"/>
          </a:xfrm>
          <a:prstGeom prst="rect">
            <a:avLst/>
          </a:prstGeom>
          <a:ln>
            <a:noFill/>
          </a:ln>
          <a:effectLst>
            <a:softEdge rad="112500"/>
          </a:effectLst>
        </p:spPr>
      </p:pic>
      <p:pic>
        <p:nvPicPr>
          <p:cNvPr id="268" name="Shape 268"/>
          <p:cNvPicPr preferRelativeResize="0"/>
          <p:nvPr/>
        </p:nvPicPr>
        <p:blipFill rotWithShape="1">
          <a:blip r:embed="rId7">
            <a:alphaModFix/>
          </a:blip>
          <a:srcRect/>
          <a:stretch/>
        </p:blipFill>
        <p:spPr>
          <a:xfrm>
            <a:off x="2143108" y="3143248"/>
            <a:ext cx="2286016" cy="1428760"/>
          </a:xfrm>
          <a:prstGeom prst="rect">
            <a:avLst/>
          </a:prstGeom>
          <a:ln>
            <a:noFill/>
          </a:ln>
          <a:effectLst>
            <a:softEdge rad="112500"/>
          </a:effectLst>
        </p:spPr>
      </p:pic>
      <p:pic>
        <p:nvPicPr>
          <p:cNvPr id="269" name="Shape 269"/>
          <p:cNvPicPr preferRelativeResize="0"/>
          <p:nvPr/>
        </p:nvPicPr>
        <p:blipFill rotWithShape="1">
          <a:blip r:embed="rId8">
            <a:alphaModFix/>
          </a:blip>
          <a:srcRect b="16000"/>
          <a:stretch/>
        </p:blipFill>
        <p:spPr>
          <a:xfrm>
            <a:off x="4572000" y="3071810"/>
            <a:ext cx="1785950" cy="1643074"/>
          </a:xfrm>
          <a:prstGeom prst="rect">
            <a:avLst/>
          </a:prstGeom>
          <a:ln>
            <a:noFill/>
          </a:ln>
          <a:effectLst>
            <a:softEdge rad="112500"/>
          </a:effectLst>
        </p:spPr>
      </p:pic>
      <p:sp>
        <p:nvSpPr>
          <p:cNvPr id="12" name="Заголовок 1"/>
          <p:cNvSpPr>
            <a:spLocks noGrp="1"/>
          </p:cNvSpPr>
          <p:nvPr>
            <p:ph type="title"/>
          </p:nvPr>
        </p:nvSpPr>
        <p:spPr>
          <a:xfrm>
            <a:off x="457200" y="274638"/>
            <a:ext cx="8229600" cy="72548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eaLnBrk="1" hangingPunct="1">
              <a:spcBef>
                <a:spcPct val="0"/>
              </a:spcBef>
              <a:buClr>
                <a:srgbClr val="000000"/>
              </a:buClr>
              <a:buFont typeface="Calibri" panose="020F0502020204030204" pitchFamily="34" charset="0"/>
              <a:buNone/>
            </a:pPr>
            <a:r>
              <a:rPr lang="ru-RU" altLang="ru-RU" sz="2200" b="1" dirty="0" smtClean="0">
                <a:latin typeface="Times New Roman" panose="02020603050405020304" pitchFamily="18" charset="0"/>
                <a:cs typeface="Times New Roman" panose="02020603050405020304" pitchFamily="18" charset="0"/>
                <a:sym typeface="Times New Roman" panose="02020603050405020304" pitchFamily="18" charset="0"/>
              </a:rPr>
              <a:t>СРЕДСТВА ПОРАЖЕНИЯ И ИХ ХАРАКТЕРИСТИКИ</a:t>
            </a:r>
            <a:endParaRPr lang="ru-RU" altLang="ru-RU" sz="2200" dirty="0" smtClean="0">
              <a:latin typeface="Arial" panose="020B0604020202020204" pitchFamily="34" charset="0"/>
              <a:cs typeface="Arial" panose="020B0604020202020204" pitchFamily="34" charset="0"/>
            </a:endParaRPr>
          </a:p>
        </p:txBody>
      </p:sp>
      <p:pic>
        <p:nvPicPr>
          <p:cNvPr id="40962" name="Picture 2" descr="http://media.10news.com/photo/2013/08/27/howitzerteamfiring_1377622716518_812776_ver1.0_640_480.jpg"/>
          <p:cNvPicPr>
            <a:picLocks noChangeAspect="1" noChangeArrowheads="1"/>
          </p:cNvPicPr>
          <p:nvPr/>
        </p:nvPicPr>
        <p:blipFill>
          <a:blip r:embed="rId9"/>
          <a:srcRect t="14063"/>
          <a:stretch>
            <a:fillRect/>
          </a:stretch>
        </p:blipFill>
        <p:spPr bwMode="auto">
          <a:xfrm>
            <a:off x="642910" y="4929198"/>
            <a:ext cx="3000396" cy="1714480"/>
          </a:xfrm>
          <a:prstGeom prst="rect">
            <a:avLst/>
          </a:prstGeom>
          <a:ln>
            <a:noFill/>
          </a:ln>
          <a:effectLst>
            <a:softEdge rad="112500"/>
          </a:effectLst>
        </p:spPr>
      </p:pic>
      <p:pic>
        <p:nvPicPr>
          <p:cNvPr id="13" name="Рисунок 12" descr="AK-74"/>
          <p:cNvPicPr/>
          <p:nvPr/>
        </p:nvPicPr>
        <p:blipFill>
          <a:blip r:embed="rId10">
            <a:extLst/>
          </a:blip>
          <a:srcRect/>
          <a:stretch>
            <a:fillRect/>
          </a:stretch>
        </p:blipFill>
        <p:spPr bwMode="auto">
          <a:xfrm rot="21096432">
            <a:off x="2833852" y="5869226"/>
            <a:ext cx="2310771" cy="824550"/>
          </a:xfrm>
          <a:prstGeom prst="rect">
            <a:avLst/>
          </a:prstGeom>
          <a:ln>
            <a:noFill/>
          </a:ln>
          <a:effectLst>
            <a:softEdge rad="112500"/>
          </a:effectLst>
        </p:spPr>
      </p:pic>
      <p:pic>
        <p:nvPicPr>
          <p:cNvPr id="14" name="Рисунок 13" descr="&amp;Ucy;&amp;kcy;&amp;rcy;&amp;acy;&amp;icy;&amp;ncy;&amp;scy;&amp;kcy;&amp;acy;&amp;yacy; &amp;mcy;&amp;ocy;&amp;dcy;&amp;iecy;&amp;rcy;&amp;ncy;&amp;icy;&amp;zcy;&amp;acy;&amp;tscy;&amp;icy;&amp;yacy; &amp;Rcy;&amp;Scy;&amp;Zcy;&amp;Ocy; &amp;Bcy;&amp;Mcy;-21 «&amp;Gcy;&amp;rcy;&amp;acy;&amp;dcy;» - &amp;Bcy;&amp;Mcy;-21&amp;Ucy; «&amp;Gcy;&amp;rcy;&amp;acy;&amp;dcy;-&amp;Mcy;»"/>
          <p:cNvPicPr/>
          <p:nvPr/>
        </p:nvPicPr>
        <p:blipFill>
          <a:blip r:embed="rId11" cstate="print">
            <a:extLst/>
          </a:blip>
          <a:srcRect t="10298"/>
          <a:stretch>
            <a:fillRect/>
          </a:stretch>
        </p:blipFill>
        <p:spPr bwMode="auto">
          <a:xfrm>
            <a:off x="5786446" y="3929066"/>
            <a:ext cx="2357454" cy="1561151"/>
          </a:xfrm>
          <a:prstGeom prst="rect">
            <a:avLst/>
          </a:prstGeom>
          <a:ln>
            <a:noFill/>
          </a:ln>
          <a:effectLst>
            <a:softEdge rad="112500"/>
          </a:effectLst>
        </p:spPr>
      </p:pic>
      <p:pic>
        <p:nvPicPr>
          <p:cNvPr id="40964" name="Picture 4" descr="http://img1.ubr.ua/article/320x240/1ei60.jpg"/>
          <p:cNvPicPr>
            <a:picLocks noChangeAspect="1" noChangeArrowheads="1"/>
          </p:cNvPicPr>
          <p:nvPr/>
        </p:nvPicPr>
        <p:blipFill>
          <a:blip r:embed="rId12"/>
          <a:srcRect t="9375" b="18749"/>
          <a:stretch>
            <a:fillRect/>
          </a:stretch>
        </p:blipFill>
        <p:spPr bwMode="auto">
          <a:xfrm>
            <a:off x="2500298" y="4357694"/>
            <a:ext cx="2714644" cy="1428760"/>
          </a:xfrm>
          <a:prstGeom prst="rect">
            <a:avLst/>
          </a:prstGeom>
          <a:ln>
            <a:noFill/>
          </a:ln>
          <a:effectLst>
            <a:softEdge rad="112500"/>
          </a:effectLst>
        </p:spPr>
      </p:pic>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228"/>
          <p:cNvSpPr/>
          <p:nvPr/>
        </p:nvSpPr>
        <p:spPr>
          <a:xfrm>
            <a:off x="1571625" y="357188"/>
            <a:ext cx="5715000" cy="819150"/>
          </a:xfrm>
          <a:prstGeom prst="rect">
            <a:avLst/>
          </a:prstGeom>
          <a:solidFill>
            <a:schemeClr val="accent2">
              <a:lumMod val="20000"/>
              <a:lumOff val="80000"/>
            </a:schemeClr>
          </a:solidFill>
          <a:ln w="25400" cap="flat" cmpd="sng">
            <a:solidFill>
              <a:schemeClr val="accent2"/>
            </a:solidFill>
            <a:prstDash val="solid"/>
            <a:round/>
            <a:headEnd type="none" w="med" len="med"/>
            <a:tailEnd type="none" w="med" len="med"/>
          </a:ln>
        </p:spPr>
        <p:txBody>
          <a:bodyPr lIns="91425" tIns="45700" rIns="91425" bIns="45700"/>
          <a:lstStyle/>
          <a:p>
            <a:pPr marL="609600" indent="-609600" algn="ctr">
              <a:buSzPct val="25000"/>
              <a:defRPr/>
            </a:pPr>
            <a:r>
              <a:rPr lang="ru-RU" sz="2300" b="1" dirty="0">
                <a:latin typeface="Times New Roman" pitchFamily="18" charset="0"/>
                <a:cs typeface="Times New Roman" pitchFamily="18" charset="0"/>
              </a:rPr>
              <a:t>По масштабу и характеру действия оружие различают:</a:t>
            </a:r>
            <a:endParaRPr lang="ru-RU" sz="2300" b="1" dirty="0">
              <a:latin typeface="Times New Roman" pitchFamily="18" charset="0"/>
              <a:cs typeface="Times New Roman" pitchFamily="18" charset="0"/>
              <a:sym typeface="Times New Roman" pitchFamily="18" charset="0"/>
            </a:endParaRPr>
          </a:p>
        </p:txBody>
      </p:sp>
      <p:sp>
        <p:nvSpPr>
          <p:cNvPr id="16" name="Shape 226"/>
          <p:cNvSpPr/>
          <p:nvPr/>
        </p:nvSpPr>
        <p:spPr>
          <a:xfrm>
            <a:off x="3143250" y="1714500"/>
            <a:ext cx="2571750" cy="1071563"/>
          </a:xfrm>
          <a:prstGeom prst="rect">
            <a:avLst/>
          </a:prstGeom>
          <a:solidFill>
            <a:schemeClr val="accent3">
              <a:lumMod val="40000"/>
              <a:lumOff val="60000"/>
            </a:schemeClr>
          </a:solidFill>
          <a:ln w="9525" cap="flat" cmpd="sng">
            <a:solidFill>
              <a:schemeClr val="accent2">
                <a:lumMod val="75000"/>
              </a:schemeClr>
            </a:solidFill>
            <a:prstDash val="solid"/>
            <a:miter/>
            <a:headEnd type="none" w="med" len="med"/>
            <a:tailEnd type="none" w="med" len="med"/>
          </a:ln>
        </p:spPr>
        <p:txBody>
          <a:bodyPr lIns="91425" tIns="45700" rIns="91425" bIns="45700" anchor="ctr"/>
          <a:lstStyle/>
          <a:p>
            <a:pPr algn="ctr">
              <a:buSzPct val="25000"/>
              <a:defRPr/>
            </a:pPr>
            <a:r>
              <a:rPr lang="ru-RU" sz="2200" b="1" dirty="0">
                <a:latin typeface="Times New Roman" pitchFamily="18" charset="0"/>
                <a:cs typeface="Times New Roman" pitchFamily="18" charset="0"/>
                <a:sym typeface="Times New Roman" pitchFamily="18" charset="0"/>
              </a:rPr>
              <a:t>Оружие массового поражения (ОМП)</a:t>
            </a:r>
          </a:p>
        </p:txBody>
      </p:sp>
      <p:sp>
        <p:nvSpPr>
          <p:cNvPr id="17" name="Shape 226"/>
          <p:cNvSpPr/>
          <p:nvPr/>
        </p:nvSpPr>
        <p:spPr>
          <a:xfrm>
            <a:off x="571500" y="1714500"/>
            <a:ext cx="2071688" cy="642938"/>
          </a:xfrm>
          <a:prstGeom prst="rect">
            <a:avLst/>
          </a:prstGeom>
          <a:solidFill>
            <a:schemeClr val="accent3">
              <a:lumMod val="40000"/>
              <a:lumOff val="60000"/>
            </a:schemeClr>
          </a:solidFill>
          <a:ln w="9525" cap="flat" cmpd="sng">
            <a:solidFill>
              <a:schemeClr val="accent2">
                <a:lumMod val="75000"/>
              </a:schemeClr>
            </a:solidFill>
            <a:prstDash val="solid"/>
            <a:miter/>
            <a:headEnd type="none" w="med" len="med"/>
            <a:tailEnd type="none" w="med" len="med"/>
          </a:ln>
        </p:spPr>
        <p:txBody>
          <a:bodyPr lIns="91425" tIns="45700" rIns="91425" bIns="45700" anchor="ctr"/>
          <a:lstStyle/>
          <a:p>
            <a:pPr algn="ctr">
              <a:buSzPct val="25000"/>
              <a:defRPr/>
            </a:pPr>
            <a:r>
              <a:rPr lang="ru-RU" sz="2200" b="1" dirty="0">
                <a:latin typeface="Times New Roman" pitchFamily="18" charset="0"/>
                <a:cs typeface="Times New Roman" pitchFamily="18" charset="0"/>
                <a:sym typeface="Times New Roman" pitchFamily="18" charset="0"/>
              </a:rPr>
              <a:t>Обычное</a:t>
            </a:r>
          </a:p>
        </p:txBody>
      </p:sp>
      <p:sp>
        <p:nvSpPr>
          <p:cNvPr id="22" name="Прямоугольник 21"/>
          <p:cNvSpPr/>
          <p:nvPr/>
        </p:nvSpPr>
        <p:spPr>
          <a:xfrm>
            <a:off x="714375" y="2786063"/>
            <a:ext cx="1928813" cy="500062"/>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Стрелковое</a:t>
            </a:r>
          </a:p>
        </p:txBody>
      </p:sp>
      <p:sp>
        <p:nvSpPr>
          <p:cNvPr id="23" name="Прямоугольник 22"/>
          <p:cNvSpPr/>
          <p:nvPr/>
        </p:nvSpPr>
        <p:spPr>
          <a:xfrm>
            <a:off x="714375" y="3357563"/>
            <a:ext cx="1928813" cy="428625"/>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Артиллерия</a:t>
            </a:r>
          </a:p>
        </p:txBody>
      </p:sp>
      <p:sp>
        <p:nvSpPr>
          <p:cNvPr id="24" name="Прямоугольник 23"/>
          <p:cNvSpPr/>
          <p:nvPr/>
        </p:nvSpPr>
        <p:spPr>
          <a:xfrm>
            <a:off x="714375" y="3857625"/>
            <a:ext cx="1928813" cy="500063"/>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Ракеты</a:t>
            </a:r>
          </a:p>
        </p:txBody>
      </p:sp>
      <p:sp>
        <p:nvSpPr>
          <p:cNvPr id="25" name="Прямоугольник 24"/>
          <p:cNvSpPr/>
          <p:nvPr/>
        </p:nvSpPr>
        <p:spPr>
          <a:xfrm>
            <a:off x="714375" y="4429125"/>
            <a:ext cx="1928813" cy="642938"/>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Авиационных боеприпасов</a:t>
            </a:r>
          </a:p>
        </p:txBody>
      </p:sp>
      <p:sp>
        <p:nvSpPr>
          <p:cNvPr id="27" name="Shape 226"/>
          <p:cNvSpPr/>
          <p:nvPr/>
        </p:nvSpPr>
        <p:spPr>
          <a:xfrm>
            <a:off x="6227763" y="1714500"/>
            <a:ext cx="2344737" cy="642938"/>
          </a:xfrm>
          <a:prstGeom prst="rect">
            <a:avLst/>
          </a:prstGeom>
          <a:solidFill>
            <a:schemeClr val="accent3">
              <a:lumMod val="40000"/>
              <a:lumOff val="60000"/>
            </a:schemeClr>
          </a:solidFill>
          <a:ln w="9525" cap="flat" cmpd="sng">
            <a:solidFill>
              <a:schemeClr val="accent2">
                <a:lumMod val="75000"/>
              </a:schemeClr>
            </a:solidFill>
            <a:prstDash val="solid"/>
            <a:miter/>
            <a:headEnd type="none" w="med" len="med"/>
            <a:tailEnd type="none" w="med" len="med"/>
          </a:ln>
        </p:spPr>
        <p:txBody>
          <a:bodyPr lIns="91425" tIns="45700" rIns="91425" bIns="45700" anchor="ctr"/>
          <a:lstStyle/>
          <a:p>
            <a:pPr algn="ctr">
              <a:buSzPct val="25000"/>
              <a:defRPr/>
            </a:pPr>
            <a:r>
              <a:rPr lang="ru-RU" sz="2200" b="1" dirty="0">
                <a:latin typeface="Times New Roman" pitchFamily="18" charset="0"/>
                <a:cs typeface="Times New Roman" pitchFamily="18" charset="0"/>
                <a:sym typeface="Times New Roman" pitchFamily="18" charset="0"/>
              </a:rPr>
              <a:t>Новейшие виды оружия</a:t>
            </a:r>
          </a:p>
        </p:txBody>
      </p:sp>
      <p:sp>
        <p:nvSpPr>
          <p:cNvPr id="28" name="Прямоугольник 27"/>
          <p:cNvSpPr/>
          <p:nvPr/>
        </p:nvSpPr>
        <p:spPr>
          <a:xfrm>
            <a:off x="3357563" y="3857625"/>
            <a:ext cx="2222500" cy="714375"/>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Ядерное</a:t>
            </a:r>
          </a:p>
        </p:txBody>
      </p:sp>
      <p:sp>
        <p:nvSpPr>
          <p:cNvPr id="29" name="Прямоугольник 28"/>
          <p:cNvSpPr/>
          <p:nvPr/>
        </p:nvSpPr>
        <p:spPr>
          <a:xfrm>
            <a:off x="3357563" y="4643438"/>
            <a:ext cx="2222500"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Химическое</a:t>
            </a:r>
          </a:p>
        </p:txBody>
      </p:sp>
      <p:sp>
        <p:nvSpPr>
          <p:cNvPr id="30" name="Прямоугольник 29"/>
          <p:cNvSpPr/>
          <p:nvPr/>
        </p:nvSpPr>
        <p:spPr>
          <a:xfrm>
            <a:off x="3357563" y="5357813"/>
            <a:ext cx="2222500"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Бактериологическое</a:t>
            </a:r>
          </a:p>
        </p:txBody>
      </p:sp>
      <p:sp>
        <p:nvSpPr>
          <p:cNvPr id="32" name="Прямоугольник 31"/>
          <p:cNvSpPr/>
          <p:nvPr/>
        </p:nvSpPr>
        <p:spPr>
          <a:xfrm>
            <a:off x="6227763" y="2786063"/>
            <a:ext cx="2201862"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Лучевое</a:t>
            </a:r>
          </a:p>
        </p:txBody>
      </p:sp>
      <p:sp>
        <p:nvSpPr>
          <p:cNvPr id="33" name="Прямоугольник 32"/>
          <p:cNvSpPr/>
          <p:nvPr/>
        </p:nvSpPr>
        <p:spPr>
          <a:xfrm>
            <a:off x="6227763" y="3500438"/>
            <a:ext cx="2201862"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Космическое</a:t>
            </a:r>
          </a:p>
        </p:txBody>
      </p:sp>
      <p:sp>
        <p:nvSpPr>
          <p:cNvPr id="34" name="Прямоугольник 33"/>
          <p:cNvSpPr/>
          <p:nvPr/>
        </p:nvSpPr>
        <p:spPr>
          <a:xfrm>
            <a:off x="6227763" y="4214813"/>
            <a:ext cx="2201862"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Геофизическое</a:t>
            </a:r>
          </a:p>
        </p:txBody>
      </p:sp>
      <p:sp>
        <p:nvSpPr>
          <p:cNvPr id="35" name="Прямоугольник 34"/>
          <p:cNvSpPr/>
          <p:nvPr/>
        </p:nvSpPr>
        <p:spPr>
          <a:xfrm>
            <a:off x="6227763" y="4929188"/>
            <a:ext cx="2201862" cy="785812"/>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Генетическое и этническое</a:t>
            </a:r>
          </a:p>
        </p:txBody>
      </p:sp>
      <p:cxnSp>
        <p:nvCxnSpPr>
          <p:cNvPr id="37" name="Прямая со стрелкой 36"/>
          <p:cNvCxnSpPr>
            <a:stCxn id="15" idx="2"/>
            <a:endCxn id="17" idx="0"/>
          </p:cNvCxnSpPr>
          <p:nvPr/>
        </p:nvCxnSpPr>
        <p:spPr>
          <a:xfrm rot="5400000">
            <a:off x="2748757" y="34131"/>
            <a:ext cx="538162" cy="2822575"/>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stCxn id="15" idx="2"/>
            <a:endCxn id="27" idx="0"/>
          </p:cNvCxnSpPr>
          <p:nvPr/>
        </p:nvCxnSpPr>
        <p:spPr>
          <a:xfrm>
            <a:off x="4429125" y="1176338"/>
            <a:ext cx="2971800" cy="538162"/>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a:stCxn id="15" idx="2"/>
            <a:endCxn id="16" idx="0"/>
          </p:cNvCxnSpPr>
          <p:nvPr/>
        </p:nvCxnSpPr>
        <p:spPr>
          <a:xfrm rot="5400000">
            <a:off x="4159251" y="1444625"/>
            <a:ext cx="538162" cy="158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hape 47"/>
          <p:cNvCxnSpPr>
            <a:stCxn id="17" idx="1"/>
          </p:cNvCxnSpPr>
          <p:nvPr/>
        </p:nvCxnSpPr>
        <p:spPr>
          <a:xfrm rot="10800000" flipV="1">
            <a:off x="357188" y="2035175"/>
            <a:ext cx="214312" cy="3679825"/>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hape 49"/>
          <p:cNvCxnSpPr>
            <a:stCxn id="27" idx="3"/>
          </p:cNvCxnSpPr>
          <p:nvPr/>
        </p:nvCxnSpPr>
        <p:spPr>
          <a:xfrm>
            <a:off x="8572500" y="2035175"/>
            <a:ext cx="214313" cy="3608388"/>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Прямоугольник 78"/>
          <p:cNvSpPr/>
          <p:nvPr/>
        </p:nvSpPr>
        <p:spPr>
          <a:xfrm>
            <a:off x="714375" y="5143500"/>
            <a:ext cx="1928813" cy="1165225"/>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schemeClr val="tx1"/>
                </a:solidFill>
                <a:latin typeface="Times New Roman" pitchFamily="18" charset="0"/>
                <a:cs typeface="Times New Roman" pitchFamily="18" charset="0"/>
              </a:rPr>
              <a:t>Высокоточное управляемое оружие</a:t>
            </a:r>
          </a:p>
        </p:txBody>
      </p:sp>
      <p:cxnSp>
        <p:nvCxnSpPr>
          <p:cNvPr id="7" name="Прямая со стрелкой 6"/>
          <p:cNvCxnSpPr>
            <a:stCxn id="16" idx="2"/>
          </p:cNvCxnSpPr>
          <p:nvPr/>
        </p:nvCxnSpPr>
        <p:spPr>
          <a:xfrm flipH="1">
            <a:off x="4427538" y="2786063"/>
            <a:ext cx="1587" cy="1089025"/>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endCxn id="22" idx="1"/>
          </p:cNvCxnSpPr>
          <p:nvPr/>
        </p:nvCxnSpPr>
        <p:spPr>
          <a:xfrm>
            <a:off x="357188" y="3035300"/>
            <a:ext cx="357187"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8429625" y="3035300"/>
            <a:ext cx="35718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57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455988"/>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983038"/>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643438"/>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357813"/>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724275"/>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7225" y="4411663"/>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5159375"/>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Соединительная линия уступом 20"/>
          <p:cNvCxnSpPr>
            <a:stCxn id="16" idx="3"/>
          </p:cNvCxnSpPr>
          <p:nvPr/>
        </p:nvCxnSpPr>
        <p:spPr>
          <a:xfrm>
            <a:off x="5715000" y="2249488"/>
            <a:ext cx="179388" cy="3430587"/>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Соединительная линия уступом 30"/>
          <p:cNvCxnSpPr>
            <a:stCxn id="16" idx="1"/>
          </p:cNvCxnSpPr>
          <p:nvPr/>
        </p:nvCxnSpPr>
        <p:spPr>
          <a:xfrm rot="10800000" flipV="1">
            <a:off x="3017838" y="2249488"/>
            <a:ext cx="125412" cy="3394075"/>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358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4097338"/>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4875213"/>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5527675"/>
            <a:ext cx="4699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138" y="4097338"/>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138" y="4813300"/>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138" y="5527675"/>
            <a:ext cx="476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
                                        <p:tgtEl>
                                          <p:spTgt spid="16"/>
                                        </p:tgtEl>
                                      </p:cBhvr>
                                    </p:animEffect>
                                  </p:childTnLst>
                                </p:cTn>
                              </p:par>
                            </p:childTnLst>
                          </p:cTn>
                        </p:par>
                        <p:par>
                          <p:cTn id="8" fill="hold" nodeType="afterGroup">
                            <p:stCondLst>
                              <p:cond delay="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
                                        <p:tgtEl>
                                          <p:spTgt spid="17"/>
                                        </p:tgtEl>
                                      </p:cBhvr>
                                    </p:animEffect>
                                  </p:childTnLst>
                                </p:cTn>
                              </p:par>
                            </p:childTnLst>
                          </p:cTn>
                        </p:par>
                        <p:par>
                          <p:cTn id="12" fill="hold" nodeType="afterGroup">
                            <p:stCondLst>
                              <p:cond delay="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260648"/>
            <a:ext cx="8229600" cy="6192688"/>
          </a:xfrm>
        </p:spPr>
        <p:txBody>
          <a:bodyPr/>
          <a:lstStyle/>
          <a:p>
            <a:pPr>
              <a:buNone/>
            </a:pPr>
            <a:r>
              <a:rPr lang="ru-RU" b="1" dirty="0" smtClean="0">
                <a:solidFill>
                  <a:srgbClr val="FF0000"/>
                </a:solidFill>
              </a:rPr>
              <a:t>Для привлечения внимания населения</a:t>
            </a:r>
            <a:r>
              <a:rPr lang="ru-RU" dirty="0" smtClean="0"/>
              <a:t>, перед передачей речевой информации в городах и других населённых пунктах </a:t>
            </a:r>
            <a:r>
              <a:rPr lang="ru-RU" b="1" dirty="0" smtClean="0"/>
              <a:t>будут включаться</a:t>
            </a:r>
            <a:r>
              <a:rPr lang="ru-RU" dirty="0" smtClean="0"/>
              <a:t> </a:t>
            </a:r>
            <a:r>
              <a:rPr lang="ru-RU" b="1" dirty="0" smtClean="0"/>
              <a:t>сирены, гудки</a:t>
            </a:r>
            <a:r>
              <a:rPr lang="ru-RU" dirty="0" smtClean="0"/>
              <a:t> </a:t>
            </a:r>
            <a:r>
              <a:rPr lang="ru-RU" b="1" dirty="0" smtClean="0"/>
              <a:t>предприятий и звуковые сигналы транспортных средств,</a:t>
            </a:r>
            <a:r>
              <a:rPr lang="ru-RU" dirty="0" smtClean="0"/>
              <a:t> что будет означать подачу предупредительного сигнала </a:t>
            </a:r>
            <a:r>
              <a:rPr lang="ru-RU" b="1" dirty="0" smtClean="0"/>
              <a:t>«Внимание всем».</a:t>
            </a:r>
            <a:endParaRPr lang="ru-RU" dirty="0" smtClean="0"/>
          </a:p>
          <a:p>
            <a:pPr>
              <a:buNone/>
            </a:pPr>
            <a:endParaRPr lang="ru-RU" dirty="0"/>
          </a:p>
        </p:txBody>
      </p:sp>
      <p:pic>
        <p:nvPicPr>
          <p:cNvPr id="1030" name="Picture 6" descr="7"/>
          <p:cNvPicPr>
            <a:picLocks noChangeAspect="1" noChangeArrowheads="1"/>
          </p:cNvPicPr>
          <p:nvPr/>
        </p:nvPicPr>
        <p:blipFill>
          <a:blip r:embed="rId2"/>
          <a:srcRect/>
          <a:stretch>
            <a:fillRect/>
          </a:stretch>
        </p:blipFill>
        <p:spPr bwMode="auto">
          <a:xfrm>
            <a:off x="6516216" y="3645024"/>
            <a:ext cx="2304256" cy="1800200"/>
          </a:xfrm>
          <a:prstGeom prst="rect">
            <a:avLst/>
          </a:prstGeom>
          <a:noFill/>
          <a:ln w="9525">
            <a:noFill/>
            <a:miter lim="800000"/>
            <a:headEnd/>
            <a:tailEnd/>
          </a:ln>
        </p:spPr>
      </p:pic>
      <p:pic>
        <p:nvPicPr>
          <p:cNvPr id="1031" name="Picture 7" descr="i?id=358380469-37-72&amp;n=21"/>
          <p:cNvPicPr>
            <a:picLocks noChangeAspect="1" noChangeArrowheads="1"/>
          </p:cNvPicPr>
          <p:nvPr/>
        </p:nvPicPr>
        <p:blipFill>
          <a:blip r:embed="rId3"/>
          <a:srcRect/>
          <a:stretch>
            <a:fillRect/>
          </a:stretch>
        </p:blipFill>
        <p:spPr bwMode="auto">
          <a:xfrm>
            <a:off x="3851920" y="3645024"/>
            <a:ext cx="2304256" cy="1800200"/>
          </a:xfrm>
          <a:prstGeom prst="rect">
            <a:avLst/>
          </a:prstGeom>
          <a:noFill/>
          <a:ln w="9525">
            <a:noFill/>
            <a:miter lim="800000"/>
            <a:headEnd/>
            <a:tailEnd/>
          </a:ln>
        </p:spPr>
      </p:pic>
      <p:pic>
        <p:nvPicPr>
          <p:cNvPr id="1032" name="Picture 8" descr="6"/>
          <p:cNvPicPr>
            <a:picLocks noChangeAspect="1" noChangeArrowheads="1"/>
          </p:cNvPicPr>
          <p:nvPr/>
        </p:nvPicPr>
        <p:blipFill>
          <a:blip r:embed="rId4"/>
          <a:srcRect/>
          <a:stretch>
            <a:fillRect/>
          </a:stretch>
        </p:blipFill>
        <p:spPr bwMode="auto">
          <a:xfrm>
            <a:off x="683568" y="3717032"/>
            <a:ext cx="2592288" cy="1749673"/>
          </a:xfrm>
          <a:prstGeom prst="rect">
            <a:avLst/>
          </a:prstGeom>
          <a:noFill/>
          <a:ln w="9525">
            <a:noFill/>
            <a:miter lim="800000"/>
            <a:headEnd/>
            <a:tailEnd/>
          </a:ln>
        </p:spPr>
      </p:pic>
      <p:graphicFrame>
        <p:nvGraphicFramePr>
          <p:cNvPr id="11" name="Таблица 10"/>
          <p:cNvGraphicFramePr>
            <a:graphicFrameLocks noGrp="1"/>
          </p:cNvGraphicFramePr>
          <p:nvPr/>
        </p:nvGraphicFramePr>
        <p:xfrm>
          <a:off x="611560" y="5589240"/>
          <a:ext cx="2664296" cy="1152128"/>
        </p:xfrm>
        <a:graphic>
          <a:graphicData uri="http://schemas.openxmlformats.org/drawingml/2006/table">
            <a:tbl>
              <a:tblPr/>
              <a:tblGrid>
                <a:gridCol w="2664296">
                  <a:extLst>
                    <a:ext uri="{9D8B030D-6E8A-4147-A177-3AD203B41FA5}">
                      <a16:colId xmlns:a16="http://schemas.microsoft.com/office/drawing/2014/main" val="20000"/>
                    </a:ext>
                  </a:extLst>
                </a:gridCol>
              </a:tblGrid>
              <a:tr h="1152128">
                <a:tc>
                  <a:txBody>
                    <a:bodyPr/>
                    <a:lstStyle/>
                    <a:p>
                      <a:pPr algn="ctr">
                        <a:spcAft>
                          <a:spcPts val="0"/>
                        </a:spcAft>
                      </a:pPr>
                      <a:r>
                        <a:rPr lang="ru-RU" sz="1600" dirty="0" smtClean="0">
                          <a:latin typeface="Times New Roman"/>
                          <a:ea typeface="Times New Roman"/>
                        </a:rPr>
                        <a:t>Мобильный </a:t>
                      </a:r>
                      <a:r>
                        <a:rPr lang="ru-RU" sz="1600" dirty="0">
                          <a:latin typeface="Times New Roman"/>
                          <a:ea typeface="Times New Roman"/>
                        </a:rPr>
                        <a:t>комплекс информирования и оповещения населения</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2" name="Таблица 11"/>
          <p:cNvGraphicFramePr>
            <a:graphicFrameLocks noGrp="1"/>
          </p:cNvGraphicFramePr>
          <p:nvPr/>
        </p:nvGraphicFramePr>
        <p:xfrm>
          <a:off x="3851920" y="5517232"/>
          <a:ext cx="2304256" cy="1152128"/>
        </p:xfrm>
        <a:graphic>
          <a:graphicData uri="http://schemas.openxmlformats.org/drawingml/2006/table">
            <a:tbl>
              <a:tblPr/>
              <a:tblGrid>
                <a:gridCol w="2304256">
                  <a:extLst>
                    <a:ext uri="{9D8B030D-6E8A-4147-A177-3AD203B41FA5}">
                      <a16:colId xmlns:a16="http://schemas.microsoft.com/office/drawing/2014/main" val="20000"/>
                    </a:ext>
                  </a:extLst>
                </a:gridCol>
              </a:tblGrid>
              <a:tr h="1152128">
                <a:tc>
                  <a:txBody>
                    <a:bodyPr/>
                    <a:lstStyle/>
                    <a:p>
                      <a:pPr algn="ctr">
                        <a:spcAft>
                          <a:spcPts val="0"/>
                        </a:spcAft>
                      </a:pPr>
                      <a:r>
                        <a:rPr lang="ru-RU" sz="1600" dirty="0" smtClean="0">
                          <a:latin typeface="Times New Roman"/>
                          <a:ea typeface="Times New Roman"/>
                        </a:rPr>
                        <a:t> </a:t>
                      </a:r>
                      <a:r>
                        <a:rPr lang="ru-RU" sz="1600" dirty="0">
                          <a:latin typeface="Times New Roman"/>
                          <a:ea typeface="Times New Roman"/>
                        </a:rPr>
                        <a:t>Пункт информирования и оповещения населения в здании с массовым пребыванием людей</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3" name="Таблица 12"/>
          <p:cNvGraphicFramePr>
            <a:graphicFrameLocks noGrp="1"/>
          </p:cNvGraphicFramePr>
          <p:nvPr/>
        </p:nvGraphicFramePr>
        <p:xfrm>
          <a:off x="6588224" y="5517232"/>
          <a:ext cx="2205355" cy="1152128"/>
        </p:xfrm>
        <a:graphic>
          <a:graphicData uri="http://schemas.openxmlformats.org/drawingml/2006/table">
            <a:tbl>
              <a:tblPr/>
              <a:tblGrid>
                <a:gridCol w="2205355">
                  <a:extLst>
                    <a:ext uri="{9D8B030D-6E8A-4147-A177-3AD203B41FA5}">
                      <a16:colId xmlns:a16="http://schemas.microsoft.com/office/drawing/2014/main" val="20000"/>
                    </a:ext>
                  </a:extLst>
                </a:gridCol>
              </a:tblGrid>
              <a:tr h="1152128">
                <a:tc>
                  <a:txBody>
                    <a:bodyPr/>
                    <a:lstStyle/>
                    <a:p>
                      <a:pPr algn="ctr">
                        <a:spcAft>
                          <a:spcPts val="0"/>
                        </a:spcAft>
                      </a:pPr>
                      <a:r>
                        <a:rPr lang="ru-RU" sz="1600" dirty="0" smtClean="0">
                          <a:latin typeface="Times New Roman"/>
                          <a:ea typeface="Times New Roman"/>
                        </a:rPr>
                        <a:t>Пункт </a:t>
                      </a:r>
                      <a:r>
                        <a:rPr lang="ru-RU" sz="1600" dirty="0">
                          <a:latin typeface="Times New Roman"/>
                          <a:ea typeface="Times New Roman"/>
                        </a:rPr>
                        <a:t>уличного информирования и оповещения населения</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7346" name="Picture 2" descr="i?id=338263616-28-72&amp;n=21"/>
          <p:cNvPicPr>
            <a:picLocks noChangeAspect="1" noChangeArrowheads="1"/>
          </p:cNvPicPr>
          <p:nvPr/>
        </p:nvPicPr>
        <p:blipFill>
          <a:blip r:embed="rId5"/>
          <a:srcRect/>
          <a:stretch>
            <a:fillRect/>
          </a:stretch>
        </p:blipFill>
        <p:spPr bwMode="auto">
          <a:xfrm>
            <a:off x="899592" y="1268760"/>
            <a:ext cx="2376264" cy="1348358"/>
          </a:xfrm>
          <a:prstGeom prst="rect">
            <a:avLst/>
          </a:prstGeom>
          <a:noFill/>
          <a:ln w="9525">
            <a:noFill/>
            <a:miter lim="800000"/>
            <a:headEnd/>
            <a:tailEnd/>
          </a:ln>
        </p:spPr>
      </p:pic>
      <p:pic>
        <p:nvPicPr>
          <p:cNvPr id="57347" name="Picture 3" descr="i?id=273298076-19-72&amp;n=21"/>
          <p:cNvPicPr>
            <a:picLocks noChangeAspect="1" noChangeArrowheads="1"/>
          </p:cNvPicPr>
          <p:nvPr/>
        </p:nvPicPr>
        <p:blipFill>
          <a:blip r:embed="rId6"/>
          <a:srcRect/>
          <a:stretch>
            <a:fillRect/>
          </a:stretch>
        </p:blipFill>
        <p:spPr bwMode="auto">
          <a:xfrm>
            <a:off x="3851920" y="1268760"/>
            <a:ext cx="2304256" cy="1399729"/>
          </a:xfrm>
          <a:prstGeom prst="rect">
            <a:avLst/>
          </a:prstGeom>
          <a:noFill/>
          <a:ln w="9525">
            <a:noFill/>
            <a:miter lim="800000"/>
            <a:headEnd/>
            <a:tailEnd/>
          </a:ln>
        </p:spPr>
      </p:pic>
      <p:pic>
        <p:nvPicPr>
          <p:cNvPr id="57348" name="Picture 4" descr="i?id=4142627-03-72&amp;n=21"/>
          <p:cNvPicPr>
            <a:picLocks noChangeAspect="1" noChangeArrowheads="1"/>
          </p:cNvPicPr>
          <p:nvPr/>
        </p:nvPicPr>
        <p:blipFill>
          <a:blip r:embed="rId7"/>
          <a:srcRect/>
          <a:stretch>
            <a:fillRect/>
          </a:stretch>
        </p:blipFill>
        <p:spPr bwMode="auto">
          <a:xfrm>
            <a:off x="6516216" y="1268760"/>
            <a:ext cx="2304256" cy="1393379"/>
          </a:xfrm>
          <a:prstGeom prst="rect">
            <a:avLst/>
          </a:prstGeom>
          <a:noFill/>
          <a:ln w="9525">
            <a:noFill/>
            <a:miter lim="800000"/>
            <a:headEnd/>
            <a:tailEnd/>
          </a:ln>
        </p:spPr>
      </p:pic>
      <p:graphicFrame>
        <p:nvGraphicFramePr>
          <p:cNvPr id="15" name="Таблица 14"/>
          <p:cNvGraphicFramePr>
            <a:graphicFrameLocks noGrp="1"/>
          </p:cNvGraphicFramePr>
          <p:nvPr/>
        </p:nvGraphicFramePr>
        <p:xfrm>
          <a:off x="827584" y="2780928"/>
          <a:ext cx="2448272" cy="792088"/>
        </p:xfrm>
        <a:graphic>
          <a:graphicData uri="http://schemas.openxmlformats.org/drawingml/2006/table">
            <a:tbl>
              <a:tblPr/>
              <a:tblGrid>
                <a:gridCol w="2448272">
                  <a:extLst>
                    <a:ext uri="{9D8B030D-6E8A-4147-A177-3AD203B41FA5}">
                      <a16:colId xmlns:a16="http://schemas.microsoft.com/office/drawing/2014/main" val="20000"/>
                    </a:ext>
                  </a:extLst>
                </a:gridCol>
              </a:tblGrid>
              <a:tr h="792088">
                <a:tc>
                  <a:txBody>
                    <a:bodyPr/>
                    <a:lstStyle/>
                    <a:p>
                      <a:pPr algn="ctr">
                        <a:spcAft>
                          <a:spcPts val="0"/>
                        </a:spcAft>
                      </a:pPr>
                      <a:r>
                        <a:rPr lang="ru-RU" sz="1600" dirty="0" smtClean="0">
                          <a:latin typeface="Times New Roman"/>
                          <a:ea typeface="Times New Roman"/>
                        </a:rPr>
                        <a:t>Электрическая </a:t>
                      </a:r>
                      <a:r>
                        <a:rPr lang="ru-RU" sz="1600" dirty="0">
                          <a:latin typeface="Times New Roman"/>
                          <a:ea typeface="Times New Roman"/>
                        </a:rPr>
                        <a:t>сирена</a:t>
                      </a:r>
                      <a:endParaRPr lang="ru-RU" sz="1600" dirty="0">
                        <a:latin typeface="Arial"/>
                        <a:ea typeface="Times New Roman"/>
                      </a:endParaRPr>
                    </a:p>
                    <a:p>
                      <a:pPr algn="ctr">
                        <a:spcAft>
                          <a:spcPts val="0"/>
                        </a:spcAft>
                      </a:pPr>
                      <a:r>
                        <a:rPr lang="ru-RU" sz="1600" dirty="0">
                          <a:latin typeface="Times New Roman"/>
                          <a:ea typeface="Times New Roman"/>
                        </a:rPr>
                        <a:t>для подачи звукового</a:t>
                      </a:r>
                      <a:endParaRPr lang="ru-RU" sz="1600" dirty="0">
                        <a:latin typeface="Arial"/>
                        <a:ea typeface="Times New Roman"/>
                      </a:endParaRPr>
                    </a:p>
                    <a:p>
                      <a:pPr algn="ctr">
                        <a:spcAft>
                          <a:spcPts val="0"/>
                        </a:spcAft>
                      </a:pPr>
                      <a:r>
                        <a:rPr lang="ru-RU" sz="1600" dirty="0">
                          <a:latin typeface="Times New Roman"/>
                          <a:ea typeface="Times New Roman"/>
                        </a:rPr>
                        <a:t>сигнала</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6" name="Таблица 15"/>
          <p:cNvGraphicFramePr>
            <a:graphicFrameLocks noGrp="1"/>
          </p:cNvGraphicFramePr>
          <p:nvPr/>
        </p:nvGraphicFramePr>
        <p:xfrm>
          <a:off x="3851920" y="2780928"/>
          <a:ext cx="2304256" cy="792088"/>
        </p:xfrm>
        <a:graphic>
          <a:graphicData uri="http://schemas.openxmlformats.org/drawingml/2006/table">
            <a:tbl>
              <a:tblPr/>
              <a:tblGrid>
                <a:gridCol w="2304256">
                  <a:extLst>
                    <a:ext uri="{9D8B030D-6E8A-4147-A177-3AD203B41FA5}">
                      <a16:colId xmlns:a16="http://schemas.microsoft.com/office/drawing/2014/main" val="20000"/>
                    </a:ext>
                  </a:extLst>
                </a:gridCol>
              </a:tblGrid>
              <a:tr h="792088">
                <a:tc>
                  <a:txBody>
                    <a:bodyPr/>
                    <a:lstStyle/>
                    <a:p>
                      <a:pPr algn="ctr">
                        <a:spcAft>
                          <a:spcPts val="0"/>
                        </a:spcAft>
                      </a:pPr>
                      <a:endParaRPr lang="ru-RU" sz="1400" dirty="0" smtClean="0">
                        <a:latin typeface="Times New Roman"/>
                        <a:ea typeface="Times New Roman"/>
                      </a:endParaRPr>
                    </a:p>
                    <a:p>
                      <a:pPr algn="ctr">
                        <a:spcAft>
                          <a:spcPts val="0"/>
                        </a:spcAft>
                      </a:pPr>
                      <a:r>
                        <a:rPr lang="ru-RU" sz="1400" dirty="0" smtClean="0">
                          <a:latin typeface="Times New Roman"/>
                          <a:ea typeface="Times New Roman"/>
                        </a:rPr>
                        <a:t>Предприятие</a:t>
                      </a:r>
                      <a:r>
                        <a:rPr lang="ru-RU" sz="1400" dirty="0">
                          <a:latin typeface="Times New Roman"/>
                          <a:ea typeface="Times New Roman"/>
                        </a:rPr>
                        <a:t>, </a:t>
                      </a:r>
                      <a:r>
                        <a:rPr lang="ru-RU" sz="1400" dirty="0" smtClean="0">
                          <a:latin typeface="Times New Roman"/>
                          <a:ea typeface="Times New Roman"/>
                        </a:rPr>
                        <a:t>подающие </a:t>
                      </a:r>
                      <a:r>
                        <a:rPr lang="ru-RU" sz="1400" dirty="0">
                          <a:latin typeface="Times New Roman"/>
                          <a:ea typeface="Times New Roman"/>
                        </a:rPr>
                        <a:t>производственные гудки</a:t>
                      </a:r>
                      <a:endParaRPr lang="ru-RU" sz="14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7" name="Таблица 16"/>
          <p:cNvGraphicFramePr>
            <a:graphicFrameLocks noGrp="1"/>
          </p:cNvGraphicFramePr>
          <p:nvPr/>
        </p:nvGraphicFramePr>
        <p:xfrm>
          <a:off x="6516216" y="2780928"/>
          <a:ext cx="2304256" cy="792088"/>
        </p:xfrm>
        <a:graphic>
          <a:graphicData uri="http://schemas.openxmlformats.org/drawingml/2006/table">
            <a:tbl>
              <a:tblPr/>
              <a:tblGrid>
                <a:gridCol w="2304256">
                  <a:extLst>
                    <a:ext uri="{9D8B030D-6E8A-4147-A177-3AD203B41FA5}">
                      <a16:colId xmlns:a16="http://schemas.microsoft.com/office/drawing/2014/main" val="20000"/>
                    </a:ext>
                  </a:extLst>
                </a:gridCol>
              </a:tblGrid>
              <a:tr h="792088">
                <a:tc>
                  <a:txBody>
                    <a:bodyPr/>
                    <a:lstStyle/>
                    <a:p>
                      <a:pPr algn="ctr">
                        <a:spcAft>
                          <a:spcPts val="0"/>
                        </a:spcAft>
                      </a:pPr>
                      <a:r>
                        <a:rPr lang="ru-RU" sz="1200" dirty="0" smtClean="0">
                          <a:latin typeface="Times New Roman"/>
                          <a:ea typeface="Times New Roman"/>
                        </a:rPr>
                        <a:t>. </a:t>
                      </a:r>
                      <a:r>
                        <a:rPr lang="ru-RU" sz="1200" dirty="0">
                          <a:latin typeface="Times New Roman"/>
                          <a:ea typeface="Times New Roman"/>
                        </a:rPr>
                        <a:t>Транспортное средство, оборудованное специальными средствами звуковой сигнализации и оповещения</a:t>
                      </a:r>
                      <a:endParaRPr lang="ru-RU" sz="12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1477</TotalTime>
  <Words>2570</Words>
  <Application>Microsoft Office PowerPoint</Application>
  <PresentationFormat>Экран (4:3)</PresentationFormat>
  <Paragraphs>347</Paragraphs>
  <Slides>36</Slides>
  <Notes>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36</vt:i4>
      </vt:variant>
    </vt:vector>
  </HeadingPairs>
  <TitlesOfParts>
    <vt:vector size="44" baseType="lpstr">
      <vt:lpstr>Arial</vt:lpstr>
      <vt:lpstr>Arial Black</vt:lpstr>
      <vt:lpstr>Calibri</vt:lpstr>
      <vt:lpstr>Courier New</vt:lpstr>
      <vt:lpstr>Questrial</vt:lpstr>
      <vt:lpstr>Times New Roman</vt:lpstr>
      <vt:lpstr>Wingdings</vt:lpstr>
      <vt:lpstr>Тема Office</vt:lpstr>
      <vt:lpstr>Презентация PowerPoint</vt:lpstr>
      <vt:lpstr>ВООРУЖЕННЫЙ КОНФЛИКТ</vt:lpstr>
      <vt:lpstr>Из истории:</vt:lpstr>
      <vt:lpstr>Презентация PowerPoint</vt:lpstr>
      <vt:lpstr>Военные конфликты являются причиной возникновения чрезвычайных ситуаций военного характера</vt:lpstr>
      <vt:lpstr>ЧС ВОЕННОГО ХАРАКТЕРА</vt:lpstr>
      <vt:lpstr>СРЕДСТВА ПОРАЖЕНИЯ И ИХ ХАРАКТЕРИСТИКИ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KURS-1</cp:lastModifiedBy>
  <cp:revision>359</cp:revision>
  <dcterms:modified xsi:type="dcterms:W3CDTF">2023-07-28T11:56:16Z</dcterms:modified>
</cp:coreProperties>
</file>